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Lucida Grande"/>
        <a:ea typeface="Lucida Grande"/>
        <a:cs typeface="Lucida Grande"/>
        <a:sym typeface="Lucida Grande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Lucida Grande"/>
        <a:ea typeface="Lucida Grande"/>
        <a:cs typeface="Lucida Grande"/>
        <a:sym typeface="Lucida Grande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Lucida Grande"/>
        <a:ea typeface="Lucida Grande"/>
        <a:cs typeface="Lucida Grande"/>
        <a:sym typeface="Lucida Grande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Lucida Grande"/>
        <a:ea typeface="Lucida Grande"/>
        <a:cs typeface="Lucida Grande"/>
        <a:sym typeface="Lucida Grande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Lucida Grande"/>
        <a:ea typeface="Lucida Grande"/>
        <a:cs typeface="Lucida Grande"/>
        <a:sym typeface="Lucida Grande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Lucida Grande"/>
        <a:ea typeface="Lucida Grande"/>
        <a:cs typeface="Lucida Grande"/>
        <a:sym typeface="Lucida Grande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Lucida Grande"/>
        <a:ea typeface="Lucida Grande"/>
        <a:cs typeface="Lucida Grande"/>
        <a:sym typeface="Lucida Grande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Lucida Grande"/>
        <a:ea typeface="Lucida Grande"/>
        <a:cs typeface="Lucida Grande"/>
        <a:sym typeface="Lucida Grande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Tx/>
        <a:latin typeface="Lucida Grande"/>
        <a:ea typeface="Lucida Grande"/>
        <a:cs typeface="Lucida Grande"/>
        <a:sym typeface="Lucida Grand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E7F3F4"/>
          </a:solidFill>
        </a:fill>
      </a:tcStyle>
    </a:wholeTbl>
    <a:band2H>
      <a:tcTxStyle b="def" i="def"/>
      <a:tcStyle>
        <a:tcBdr/>
        <a:fill>
          <a:solidFill>
            <a:srgbClr val="F3F9FA"/>
          </a:solidFill>
        </a:fill>
      </a:tcStyle>
    </a:band2H>
    <a:firstCol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CCCCDA"/>
          </a:solidFill>
        </a:fill>
      </a:tcStyle>
    </a:wholeTbl>
    <a:band2H>
      <a:tcTxStyle b="def" i="def"/>
      <a:tcStyle>
        <a:tcBdr/>
        <a:fill>
          <a:solidFill>
            <a:srgbClr val="E7E7ED"/>
          </a:solidFill>
        </a:fill>
      </a:tcStyle>
    </a:band2H>
    <a:firstCol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>
          <a:latin typeface="Lucida Grande"/>
          <a:ea typeface="Lucida Grande"/>
          <a:cs typeface="Lucida Grande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Lucida Grande"/>
          <a:ea typeface="Lucida Grande"/>
          <a:cs typeface="Lucida Grand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/Relationships>

</file>

<file path=ppt/media/image1.gif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2.g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9" name="Shape 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DECEF"/>
                </a:solidFill>
              </a:defRPr>
            </a:lvl1pPr>
            <a:lvl2pPr>
              <a:defRPr>
                <a:solidFill>
                  <a:srgbClr val="EDECEF"/>
                </a:solidFill>
              </a:defRPr>
            </a:lvl2pPr>
            <a:lvl3pPr>
              <a:defRPr>
                <a:solidFill>
                  <a:srgbClr val="EDECEF"/>
                </a:solidFill>
              </a:defRPr>
            </a:lvl3pPr>
            <a:lvl4pPr>
              <a:defRPr>
                <a:solidFill>
                  <a:srgbClr val="EDECEF"/>
                </a:solidFill>
              </a:defRPr>
            </a:lvl4pPr>
            <a:lvl5pPr>
              <a:defRPr>
                <a:solidFill>
                  <a:srgbClr val="EDECE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en object">
    <p:bg>
      <p:bgPr>
        <a:solidFill>
          <a:srgbClr val="3399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"/>
          <p:cNvSpPr/>
          <p:nvPr/>
        </p:nvSpPr>
        <p:spPr>
          <a:xfrm>
            <a:off x="0" y="477836"/>
            <a:ext cx="9144001" cy="63801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" y="1612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612"/>
                </a:lnTo>
                <a:lnTo>
                  <a:pt x="1080" y="1612"/>
                </a:lnTo>
                <a:close/>
              </a:path>
            </a:pathLst>
          </a:cu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28" name="02-UTI_Basisvormen_powerpoint_03.png" descr="02-UTI_Basisvormen_powerpoint_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6250" y="6061075"/>
            <a:ext cx="2540000" cy="71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Title Text"/>
          <p:cNvSpPr txBox="1"/>
          <p:nvPr>
            <p:ph type="title"/>
          </p:nvPr>
        </p:nvSpPr>
        <p:spPr>
          <a:xfrm>
            <a:off x="457200" y="-1842"/>
            <a:ext cx="8229600" cy="952242"/>
          </a:xfrm>
          <a:prstGeom prst="rect">
            <a:avLst/>
          </a:prstGeom>
        </p:spPr>
        <p:txBody>
          <a:bodyPr lIns="45719" tIns="45719" rIns="45719" bIns="45719">
            <a:normAutofit fontScale="100000" lnSpcReduction="0"/>
          </a:bodyPr>
          <a:lstStyle>
            <a:lvl1pPr algn="l" defTabSz="457200">
              <a:defRPr sz="3200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idx="1"/>
          </p:nvPr>
        </p:nvSpPr>
        <p:spPr>
          <a:xfrm>
            <a:off x="457200" y="1235520"/>
            <a:ext cx="8229600" cy="4677918"/>
          </a:xfrm>
          <a:prstGeom prst="rect">
            <a:avLst/>
          </a:prstGeom>
        </p:spPr>
        <p:txBody>
          <a:bodyPr lIns="45719" tIns="45719" rIns="45719" bIns="45719">
            <a:normAutofit fontScale="100000" lnSpcReduction="0"/>
          </a:bodyPr>
          <a:lstStyle>
            <a:lvl1pPr algn="l" defTabSz="457200">
              <a:spcBef>
                <a:spcPts val="600"/>
              </a:spcBef>
              <a:buSzPct val="100000"/>
              <a:buFont typeface="Arial"/>
              <a:buChar char="•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285750" algn="l" defTabSz="457200">
              <a:spcBef>
                <a:spcPts val="600"/>
              </a:spcBef>
              <a:buSzPct val="100000"/>
              <a:buFont typeface="Arial"/>
              <a:buChar char="•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 algn="l" defTabSz="457200">
              <a:spcBef>
                <a:spcPts val="600"/>
              </a:spcBef>
              <a:buSzPct val="100000"/>
              <a:buFont typeface="Arial"/>
              <a:buChar char="•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25600" indent="-254000" algn="l" defTabSz="457200">
              <a:spcBef>
                <a:spcPts val="600"/>
              </a:spcBef>
              <a:buSzPct val="100000"/>
              <a:buFont typeface="Arial"/>
              <a:buChar char="–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82800" indent="-254000" algn="l" defTabSz="457200">
              <a:spcBef>
                <a:spcPts val="600"/>
              </a:spcBef>
              <a:buSzPct val="100000"/>
              <a:buFont typeface="Arial"/>
              <a:buChar char="»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xfrm>
            <a:off x="8413146" y="6257925"/>
            <a:ext cx="273656" cy="264255"/>
          </a:xfrm>
          <a:prstGeom prst="rect">
            <a:avLst/>
          </a:prstGeom>
        </p:spPr>
        <p:txBody>
          <a:bodyPr anchor="t"/>
          <a:lstStyle>
            <a:lvl1pPr algn="r" defTabSz="914400">
              <a:defRPr sz="1200">
                <a:solidFill>
                  <a:srgbClr val="CC993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el en object">
    <p:bg>
      <p:bgPr>
        <a:solidFill>
          <a:srgbClr val="3399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"/>
          <p:cNvSpPr/>
          <p:nvPr/>
        </p:nvSpPr>
        <p:spPr>
          <a:xfrm>
            <a:off x="0" y="477837"/>
            <a:ext cx="9144001" cy="63801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" y="1612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1612"/>
                </a:lnTo>
                <a:lnTo>
                  <a:pt x="1080" y="1612"/>
                </a:lnTo>
                <a:close/>
              </a:path>
            </a:pathLst>
          </a:cu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39" name="02-UTI_Basisvormen_powerpoint_03.png" descr="02-UTI_Basisvormen_powerpoint_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6250" y="6061075"/>
            <a:ext cx="2540000" cy="711200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Title Text"/>
          <p:cNvSpPr txBox="1"/>
          <p:nvPr>
            <p:ph type="title"/>
          </p:nvPr>
        </p:nvSpPr>
        <p:spPr>
          <a:xfrm>
            <a:off x="457200" y="-1842"/>
            <a:ext cx="8229600" cy="952242"/>
          </a:xfrm>
          <a:prstGeom prst="rect">
            <a:avLst/>
          </a:prstGeom>
        </p:spPr>
        <p:txBody>
          <a:bodyPr lIns="45719" tIns="45719" rIns="45719" bIns="45719">
            <a:normAutofit fontScale="100000" lnSpcReduction="0"/>
          </a:bodyPr>
          <a:lstStyle>
            <a:lvl1pPr algn="l" defTabSz="457200">
              <a:defRPr sz="3200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idx="1"/>
          </p:nvPr>
        </p:nvSpPr>
        <p:spPr>
          <a:xfrm>
            <a:off x="457200" y="1235520"/>
            <a:ext cx="8229600" cy="4677918"/>
          </a:xfrm>
          <a:prstGeom prst="rect">
            <a:avLst/>
          </a:prstGeom>
        </p:spPr>
        <p:txBody>
          <a:bodyPr lIns="45719" tIns="45719" rIns="45719" bIns="45719">
            <a:normAutofit fontScale="100000" lnSpcReduction="0"/>
          </a:bodyPr>
          <a:lstStyle>
            <a:lvl1pPr algn="l" defTabSz="457200">
              <a:spcBef>
                <a:spcPts val="600"/>
              </a:spcBef>
              <a:buSzPct val="100000"/>
              <a:buFont typeface="Arial"/>
              <a:buChar char="•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285750" algn="l" defTabSz="457200">
              <a:spcBef>
                <a:spcPts val="600"/>
              </a:spcBef>
              <a:buSzPct val="100000"/>
              <a:buFont typeface="Arial"/>
              <a:buChar char="•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 algn="l" defTabSz="457200">
              <a:spcBef>
                <a:spcPts val="600"/>
              </a:spcBef>
              <a:buSzPct val="100000"/>
              <a:buFont typeface="Arial"/>
              <a:buChar char="•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25600" indent="-254000" algn="l" defTabSz="457200">
              <a:spcBef>
                <a:spcPts val="600"/>
              </a:spcBef>
              <a:buSzPct val="100000"/>
              <a:buFont typeface="Arial"/>
              <a:buChar char="–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82800" indent="-254000" algn="l" defTabSz="457200">
              <a:spcBef>
                <a:spcPts val="600"/>
              </a:spcBef>
              <a:buSzPct val="100000"/>
              <a:buFont typeface="Arial"/>
              <a:buChar char="»"/>
              <a:defRPr sz="2000">
                <a:solidFill>
                  <a:srgbClr val="003366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8413144" y="6257925"/>
            <a:ext cx="273657" cy="264255"/>
          </a:xfrm>
          <a:prstGeom prst="rect">
            <a:avLst/>
          </a:prstGeom>
        </p:spPr>
        <p:txBody>
          <a:bodyPr anchor="t"/>
          <a:lstStyle>
            <a:lvl1pPr algn="r" defTabSz="914400">
              <a:defRPr sz="1200">
                <a:solidFill>
                  <a:srgbClr val="CC993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/>
          <p:nvPr>
            <p:ph type="sldNum" sz="quarter" idx="2"/>
          </p:nvPr>
        </p:nvSpPr>
        <p:spPr>
          <a:xfrm>
            <a:off x="8348099" y="6409054"/>
            <a:ext cx="393240" cy="358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ctr" defTabSz="457200">
              <a:defRPr sz="1800">
                <a:solidFill>
                  <a:srgbClr val="878787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Lucida Grande"/>
          <a:ea typeface="Lucida Grande"/>
          <a:cs typeface="Lucida Grande"/>
          <a:sym typeface="Lucida Grande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Lucida Grande"/>
          <a:ea typeface="Lucida Grande"/>
          <a:cs typeface="Lucida Grande"/>
          <a:sym typeface="Lucida Grande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Lucida Grande"/>
          <a:ea typeface="Lucida Grande"/>
          <a:cs typeface="Lucida Grande"/>
          <a:sym typeface="Lucida Grande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Lucida Grande"/>
          <a:ea typeface="Lucida Grande"/>
          <a:cs typeface="Lucida Grande"/>
          <a:sym typeface="Lucida Grande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Lucida Grande"/>
          <a:ea typeface="Lucida Grande"/>
          <a:cs typeface="Lucida Grande"/>
          <a:sym typeface="Lucida Grande"/>
        </a:defRPr>
      </a:lvl5pPr>
      <a:lvl6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Lucida Grande"/>
          <a:ea typeface="Lucida Grande"/>
          <a:cs typeface="Lucida Grande"/>
          <a:sym typeface="Lucida Grande"/>
        </a:defRPr>
      </a:lvl6pPr>
      <a:lvl7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Lucida Grande"/>
          <a:ea typeface="Lucida Grande"/>
          <a:cs typeface="Lucida Grande"/>
          <a:sym typeface="Lucida Grande"/>
        </a:defRPr>
      </a:lvl7pPr>
      <a:lvl8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Lucida Grande"/>
          <a:ea typeface="Lucida Grande"/>
          <a:cs typeface="Lucida Grande"/>
          <a:sym typeface="Lucida Grande"/>
        </a:defRPr>
      </a:lvl8pPr>
      <a:lvl9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Lucida Grande"/>
          <a:ea typeface="Lucida Grande"/>
          <a:cs typeface="Lucida Grande"/>
          <a:sym typeface="Lucida Grande"/>
        </a:defRPr>
      </a:lvl9pPr>
    </p:titleStyle>
    <p:bodyStyle>
      <a:lvl1pPr marL="342900" marR="0" indent="-342900" algn="ctr" defTabSz="914400" rtl="0" latinLnBrk="0">
        <a:lnSpc>
          <a:spcPct val="10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ln>
            <a:noFill/>
          </a:ln>
          <a:solidFill>
            <a:srgbClr val="878787"/>
          </a:solidFill>
          <a:uFillTx/>
          <a:latin typeface="Lucida Grande"/>
          <a:ea typeface="Lucida Grande"/>
          <a:cs typeface="Lucida Grande"/>
          <a:sym typeface="Lucida Grande"/>
        </a:defRPr>
      </a:lvl1pPr>
      <a:lvl2pPr marL="342900" marR="0" indent="38100" algn="ctr" defTabSz="914400" rtl="0" latinLnBrk="0">
        <a:lnSpc>
          <a:spcPct val="10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ln>
            <a:noFill/>
          </a:ln>
          <a:solidFill>
            <a:srgbClr val="878787"/>
          </a:solidFill>
          <a:uFillTx/>
          <a:latin typeface="Lucida Grande"/>
          <a:ea typeface="Lucida Grande"/>
          <a:cs typeface="Lucida Grande"/>
          <a:sym typeface="Lucida Grande"/>
        </a:defRPr>
      </a:lvl2pPr>
      <a:lvl3pPr marL="342900" marR="0" indent="495300" algn="ctr" defTabSz="914400" rtl="0" latinLnBrk="0">
        <a:lnSpc>
          <a:spcPct val="10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ln>
            <a:noFill/>
          </a:ln>
          <a:solidFill>
            <a:srgbClr val="878787"/>
          </a:solidFill>
          <a:uFillTx/>
          <a:latin typeface="Lucida Grande"/>
          <a:ea typeface="Lucida Grande"/>
          <a:cs typeface="Lucida Grande"/>
          <a:sym typeface="Lucida Grande"/>
        </a:defRPr>
      </a:lvl3pPr>
      <a:lvl4pPr marL="342900" marR="0" indent="952500" algn="ctr" defTabSz="914400" rtl="0" latinLnBrk="0">
        <a:lnSpc>
          <a:spcPct val="10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ln>
            <a:noFill/>
          </a:ln>
          <a:solidFill>
            <a:srgbClr val="878787"/>
          </a:solidFill>
          <a:uFillTx/>
          <a:latin typeface="Lucida Grande"/>
          <a:ea typeface="Lucida Grande"/>
          <a:cs typeface="Lucida Grande"/>
          <a:sym typeface="Lucida Grande"/>
        </a:defRPr>
      </a:lvl4pPr>
      <a:lvl5pPr marL="342900" marR="0" indent="1409700" algn="ctr" defTabSz="914400" rtl="0" latinLnBrk="0">
        <a:lnSpc>
          <a:spcPct val="10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ln>
            <a:noFill/>
          </a:ln>
          <a:solidFill>
            <a:srgbClr val="878787"/>
          </a:solidFill>
          <a:uFillTx/>
          <a:latin typeface="Lucida Grande"/>
          <a:ea typeface="Lucida Grande"/>
          <a:cs typeface="Lucida Grande"/>
          <a:sym typeface="Lucida Grande"/>
        </a:defRPr>
      </a:lvl5pPr>
      <a:lvl6pPr marL="342900" marR="0" indent="1866900" algn="ctr" defTabSz="914400" rtl="0" latinLnBrk="0">
        <a:lnSpc>
          <a:spcPct val="10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ln>
            <a:noFill/>
          </a:ln>
          <a:solidFill>
            <a:srgbClr val="878787"/>
          </a:solidFill>
          <a:uFillTx/>
          <a:latin typeface="Lucida Grande"/>
          <a:ea typeface="Lucida Grande"/>
          <a:cs typeface="Lucida Grande"/>
          <a:sym typeface="Lucida Grande"/>
        </a:defRPr>
      </a:lvl6pPr>
      <a:lvl7pPr marL="342900" marR="0" indent="2324100" algn="ctr" defTabSz="914400" rtl="0" latinLnBrk="0">
        <a:lnSpc>
          <a:spcPct val="10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ln>
            <a:noFill/>
          </a:ln>
          <a:solidFill>
            <a:srgbClr val="878787"/>
          </a:solidFill>
          <a:uFillTx/>
          <a:latin typeface="Lucida Grande"/>
          <a:ea typeface="Lucida Grande"/>
          <a:cs typeface="Lucida Grande"/>
          <a:sym typeface="Lucida Grande"/>
        </a:defRPr>
      </a:lvl7pPr>
      <a:lvl8pPr marL="342900" marR="0" indent="2781300" algn="ctr" defTabSz="914400" rtl="0" latinLnBrk="0">
        <a:lnSpc>
          <a:spcPct val="10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ln>
            <a:noFill/>
          </a:ln>
          <a:solidFill>
            <a:srgbClr val="878787"/>
          </a:solidFill>
          <a:uFillTx/>
          <a:latin typeface="Lucida Grande"/>
          <a:ea typeface="Lucida Grande"/>
          <a:cs typeface="Lucida Grande"/>
          <a:sym typeface="Lucida Grande"/>
        </a:defRPr>
      </a:lvl8pPr>
      <a:lvl9pPr marL="342900" marR="0" indent="3238500" algn="ctr" defTabSz="914400" rtl="0" latinLnBrk="0">
        <a:lnSpc>
          <a:spcPct val="100000"/>
        </a:lnSpc>
        <a:spcBef>
          <a:spcPts val="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ln>
            <a:noFill/>
          </a:ln>
          <a:solidFill>
            <a:srgbClr val="878787"/>
          </a:solidFill>
          <a:uFillTx/>
          <a:latin typeface="Lucida Grande"/>
          <a:ea typeface="Lucida Grande"/>
          <a:cs typeface="Lucida Grande"/>
          <a:sym typeface="Lucida Grande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ucida Grande"/>
        </a:defRPr>
      </a:lvl1pPr>
      <a:lvl2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ucida Grande"/>
        </a:defRPr>
      </a:lvl2pPr>
      <a:lvl3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ucida Grande"/>
        </a:defRPr>
      </a:lvl3pPr>
      <a:lvl4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ucida Grande"/>
        </a:defRPr>
      </a:lvl4pPr>
      <a:lvl5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ucida Grande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ucida Grande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ucida Grande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ucida Grande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ucida Grand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s.cmu.edu/afs/cs/academic/class/15381-s07/www/hw6/cal_housing.arff" TargetMode="Externa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s.cmu.edu/afs/cs/academic/class/15381-s07/www/hw6/cal_housing.arff" TargetMode="External"/><Relationship Id="rId3" Type="http://schemas.openxmlformats.org/officeDocument/2006/relationships/image" Target="../media/image5.tif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ntroduction to Data Science 3"/>
          <p:cNvSpPr txBox="1"/>
          <p:nvPr>
            <p:ph type="ctrTitle" idx="4294967295"/>
          </p:nvPr>
        </p:nvSpPr>
        <p:spPr>
          <a:xfrm>
            <a:off x="164107" y="2408237"/>
            <a:ext cx="8815786" cy="204152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Introduction to Data Science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0" name="WEK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WEKA</a:t>
            </a:r>
          </a:p>
        </p:txBody>
      </p:sp>
      <p:pic>
        <p:nvPicPr>
          <p:cNvPr id="1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85074" y="1238387"/>
            <a:ext cx="6464305" cy="5629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8544" y="3109730"/>
            <a:ext cx="4187235" cy="364667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60400" dist="322409" dir="491947">
              <a:srgbClr val="000000">
                <a:alpha val="59407"/>
              </a:srgbClr>
            </a:outerShdw>
          </a:effectLst>
        </p:spPr>
      </p:pic>
      <p:sp>
        <p:nvSpPr>
          <p:cNvPr id="143" name="Oval"/>
          <p:cNvSpPr/>
          <p:nvPr/>
        </p:nvSpPr>
        <p:spPr>
          <a:xfrm>
            <a:off x="2372360" y="3924934"/>
            <a:ext cx="1270001" cy="625613"/>
          </a:xfrm>
          <a:prstGeom prst="ellipse">
            <a:avLst/>
          </a:prstGeom>
          <a:ln w="88900">
            <a:solidFill>
              <a:srgbClr val="FFEC00"/>
            </a:solidFill>
            <a:bevel/>
          </a:ln>
        </p:spPr>
        <p:txBody>
          <a:bodyPr lIns="45719" rIns="45719"/>
          <a:lstStyle/>
          <a:p>
            <a:pPr>
              <a:defRPr>
                <a:solidFill>
                  <a:srgbClr val="040404"/>
                </a:solidFill>
              </a:defRPr>
            </a:pPr>
          </a:p>
        </p:txBody>
      </p:sp>
      <p:sp>
        <p:nvSpPr>
          <p:cNvPr id="144" name="Oval"/>
          <p:cNvSpPr/>
          <p:nvPr/>
        </p:nvSpPr>
        <p:spPr>
          <a:xfrm>
            <a:off x="4736425" y="4043679"/>
            <a:ext cx="3325377" cy="547389"/>
          </a:xfrm>
          <a:prstGeom prst="ellipse">
            <a:avLst/>
          </a:prstGeom>
          <a:ln w="88900">
            <a:solidFill>
              <a:srgbClr val="FFEC00"/>
            </a:solidFill>
            <a:bevel/>
          </a:ln>
        </p:spPr>
        <p:txBody>
          <a:bodyPr lIns="45719" rIns="45719"/>
          <a:lstStyle/>
          <a:p>
            <a:pPr>
              <a:defRPr>
                <a:solidFill>
                  <a:srgbClr val="040404"/>
                </a:solidFill>
              </a:defRPr>
            </a:pPr>
          </a:p>
        </p:txBody>
      </p:sp>
      <p:sp>
        <p:nvSpPr>
          <p:cNvPr id="145" name="Oval"/>
          <p:cNvSpPr/>
          <p:nvPr/>
        </p:nvSpPr>
        <p:spPr>
          <a:xfrm>
            <a:off x="5192752" y="2371861"/>
            <a:ext cx="533004" cy="269241"/>
          </a:xfrm>
          <a:prstGeom prst="ellipse">
            <a:avLst/>
          </a:prstGeom>
          <a:ln w="88900">
            <a:solidFill>
              <a:srgbClr val="FFEC00"/>
            </a:solidFill>
            <a:bevel/>
          </a:ln>
        </p:spPr>
        <p:txBody>
          <a:bodyPr lIns="45719" rIns="45719"/>
          <a:lstStyle/>
          <a:p>
            <a:pPr>
              <a:defRPr>
                <a:solidFill>
                  <a:srgbClr val="040404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8" name="From classification to regression"/>
          <p:cNvSpPr txBox="1"/>
          <p:nvPr>
            <p:ph type="title"/>
          </p:nvPr>
        </p:nvSpPr>
        <p:spPr>
          <a:xfrm>
            <a:off x="457200" y="2601595"/>
            <a:ext cx="8229600" cy="1508126"/>
          </a:xfrm>
          <a:prstGeom prst="rect">
            <a:avLst/>
          </a:prstGeom>
        </p:spPr>
        <p:txBody>
          <a:bodyPr/>
          <a:lstStyle/>
          <a:p>
            <a:pPr/>
            <a:r>
              <a:t>From classification to regression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1" name="Corre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Correlation</a:t>
            </a:r>
          </a:p>
        </p:txBody>
      </p:sp>
      <p:grpSp>
        <p:nvGrpSpPr>
          <p:cNvPr id="175" name="Group"/>
          <p:cNvGrpSpPr/>
          <p:nvPr/>
        </p:nvGrpSpPr>
        <p:grpSpPr>
          <a:xfrm>
            <a:off x="813043" y="916511"/>
            <a:ext cx="7892807" cy="5704635"/>
            <a:chOff x="0" y="0"/>
            <a:chExt cx="7892806" cy="5704633"/>
          </a:xfrm>
        </p:grpSpPr>
        <p:sp>
          <p:nvSpPr>
            <p:cNvPr id="152" name="Line"/>
            <p:cNvSpPr/>
            <p:nvPr/>
          </p:nvSpPr>
          <p:spPr>
            <a:xfrm>
              <a:off x="442727" y="5217588"/>
              <a:ext cx="6442754" cy="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53" name="Line"/>
            <p:cNvSpPr/>
            <p:nvPr/>
          </p:nvSpPr>
          <p:spPr>
            <a:xfrm flipV="1">
              <a:off x="469656" y="694223"/>
              <a:ext cx="1" cy="4531702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54" name="furriness"/>
            <p:cNvSpPr txBox="1"/>
            <p:nvPr/>
          </p:nvSpPr>
          <p:spPr>
            <a:xfrm>
              <a:off x="3052638" y="5257593"/>
              <a:ext cx="1412638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FDFDFD"/>
                  </a:solidFill>
                </a:defRPr>
              </a:lvl1pPr>
            </a:lstStyle>
            <a:p>
              <a:pPr/>
              <a:r>
                <a:t>furriness</a:t>
              </a:r>
            </a:p>
          </p:txBody>
        </p:sp>
        <p:sp>
          <p:nvSpPr>
            <p:cNvPr id="155" name="cuteness"/>
            <p:cNvSpPr txBox="1"/>
            <p:nvPr/>
          </p:nvSpPr>
          <p:spPr>
            <a:xfrm rot="16200000">
              <a:off x="-477962" y="2737188"/>
              <a:ext cx="1402964" cy="447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FDFDFD"/>
                  </a:solidFill>
                </a:defRPr>
              </a:lvl1pPr>
            </a:lstStyle>
            <a:p>
              <a:pPr/>
              <a:r>
                <a:t>cuteness</a:t>
              </a:r>
            </a:p>
          </p:txBody>
        </p:sp>
        <p:pic>
          <p:nvPicPr>
            <p:cNvPr id="156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7047868" y="4901144"/>
              <a:ext cx="844939" cy="6328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7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53601" y="0"/>
              <a:ext cx="632889" cy="6328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8" name="Circle"/>
            <p:cNvSpPr/>
            <p:nvPr/>
          </p:nvSpPr>
          <p:spPr>
            <a:xfrm>
              <a:off x="1142756" y="41126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59" name="Circle"/>
            <p:cNvSpPr/>
            <p:nvPr/>
          </p:nvSpPr>
          <p:spPr>
            <a:xfrm>
              <a:off x="825256" y="47222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0" name="Circle"/>
            <p:cNvSpPr/>
            <p:nvPr/>
          </p:nvSpPr>
          <p:spPr>
            <a:xfrm>
              <a:off x="1841256" y="39602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1" name="Circle"/>
            <p:cNvSpPr/>
            <p:nvPr/>
          </p:nvSpPr>
          <p:spPr>
            <a:xfrm>
              <a:off x="1549156" y="45444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2" name="Circle"/>
            <p:cNvSpPr/>
            <p:nvPr/>
          </p:nvSpPr>
          <p:spPr>
            <a:xfrm>
              <a:off x="2223648" y="31474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3" name="Circle"/>
            <p:cNvSpPr/>
            <p:nvPr/>
          </p:nvSpPr>
          <p:spPr>
            <a:xfrm>
              <a:off x="2209556" y="36681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4" name="Circle"/>
            <p:cNvSpPr/>
            <p:nvPr/>
          </p:nvSpPr>
          <p:spPr>
            <a:xfrm>
              <a:off x="2704856" y="39602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5" name="Circle"/>
            <p:cNvSpPr/>
            <p:nvPr/>
          </p:nvSpPr>
          <p:spPr>
            <a:xfrm>
              <a:off x="2933456" y="31474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6" name="Circle"/>
            <p:cNvSpPr/>
            <p:nvPr/>
          </p:nvSpPr>
          <p:spPr>
            <a:xfrm>
              <a:off x="3758956" y="2843640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7" name="Circle"/>
            <p:cNvSpPr/>
            <p:nvPr/>
          </p:nvSpPr>
          <p:spPr>
            <a:xfrm>
              <a:off x="3536469" y="35030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8" name="Circle"/>
            <p:cNvSpPr/>
            <p:nvPr/>
          </p:nvSpPr>
          <p:spPr>
            <a:xfrm>
              <a:off x="4355856" y="23854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69" name="Circle"/>
            <p:cNvSpPr/>
            <p:nvPr/>
          </p:nvSpPr>
          <p:spPr>
            <a:xfrm>
              <a:off x="4965456" y="19282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70" name="Circle"/>
            <p:cNvSpPr/>
            <p:nvPr/>
          </p:nvSpPr>
          <p:spPr>
            <a:xfrm>
              <a:off x="5892556" y="223943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71" name="Circle"/>
            <p:cNvSpPr/>
            <p:nvPr/>
          </p:nvSpPr>
          <p:spPr>
            <a:xfrm>
              <a:off x="4800356" y="24743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72" name="Circle"/>
            <p:cNvSpPr/>
            <p:nvPr/>
          </p:nvSpPr>
          <p:spPr>
            <a:xfrm>
              <a:off x="4457456" y="29569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73" name="Circle"/>
            <p:cNvSpPr/>
            <p:nvPr/>
          </p:nvSpPr>
          <p:spPr>
            <a:xfrm>
              <a:off x="5575056" y="1928288"/>
              <a:ext cx="254001" cy="2540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174" name="Popov"/>
            <p:cNvSpPr txBox="1"/>
            <p:nvPr/>
          </p:nvSpPr>
          <p:spPr>
            <a:xfrm>
              <a:off x="6171956" y="2028618"/>
              <a:ext cx="550403" cy="281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rgbClr val="FCFCFC"/>
                  </a:solidFill>
                </a:defRPr>
              </a:lvl1pPr>
            </a:lstStyle>
            <a:p>
              <a:pPr/>
              <a:r>
                <a:t>Popov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8" name="Correlation is describing the dat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1000" indent="-381000" algn="l">
              <a:buSzPct val="100000"/>
              <a:buChar char="•"/>
            </a:pPr>
            <a:r>
              <a:t>Correlation is </a:t>
            </a:r>
            <a:r>
              <a:rPr b="1"/>
              <a:t>describing</a:t>
            </a:r>
            <a:r>
              <a:t> the data</a:t>
            </a:r>
          </a:p>
          <a:p>
            <a:pPr marL="381000" indent="-381000" algn="l">
              <a:buSzPct val="100000"/>
              <a:buChar char="•"/>
            </a:pPr>
          </a:p>
          <a:p>
            <a:pPr marL="381000" indent="-381000" algn="l">
              <a:buSzPct val="100000"/>
              <a:buChar char="•"/>
            </a:pPr>
          </a:p>
          <a:p>
            <a:pPr marL="381000" indent="-381000" algn="l">
              <a:buSzPct val="100000"/>
              <a:buChar char="•"/>
            </a:pPr>
            <a:r>
              <a:t>We want to </a:t>
            </a:r>
            <a:r>
              <a:rPr b="1"/>
              <a:t>predict</a:t>
            </a:r>
            <a:r>
              <a:t> data,</a:t>
            </a:r>
          </a:p>
          <a:p>
            <a:pPr marL="381000" indent="-381000" algn="l">
              <a:buSzPct val="100000"/>
              <a:buChar char="•"/>
            </a:pPr>
          </a:p>
          <a:p>
            <a:pPr marL="381000" indent="-381000" algn="l">
              <a:buSzPct val="100000"/>
              <a:buChar char="•"/>
            </a:pPr>
          </a:p>
          <a:p>
            <a:pPr marL="381000" indent="-381000" algn="l">
              <a:buSzPct val="100000"/>
              <a:buChar char="•"/>
            </a:pPr>
            <a:r>
              <a:t>therefore we </a:t>
            </a:r>
            <a:r>
              <a:rPr b="1"/>
              <a:t>model</a:t>
            </a:r>
            <a:r>
              <a:t> the data</a:t>
            </a:r>
          </a:p>
        </p:txBody>
      </p:sp>
      <p:sp>
        <p:nvSpPr>
          <p:cNvPr id="179" name="Description versus Predi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Description versus Prediction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2" name="In machine learning, a model takes the feature(s) as input and generates as output a label estimat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1000" indent="-381000" algn="l">
              <a:buSzPct val="100000"/>
              <a:buChar char="•"/>
            </a:pPr>
            <a:r>
              <a:t>In machine learning, a model takes the feature(s) as input and generates as output a label estimate</a:t>
            </a:r>
          </a:p>
          <a:p>
            <a:pPr marL="381000" indent="-381000" algn="l">
              <a:buSzPct val="100000"/>
              <a:buChar char="•"/>
            </a:pPr>
          </a:p>
          <a:p>
            <a:pPr marL="381000" indent="-381000" algn="l">
              <a:buSzPct val="100000"/>
              <a:buChar char="•"/>
            </a:pPr>
            <a:r>
              <a:t>Input: furriness</a:t>
            </a:r>
          </a:p>
          <a:p>
            <a:pPr marL="381000" indent="-381000" algn="l">
              <a:buSzPct val="100000"/>
              <a:buChar char="•"/>
            </a:pPr>
            <a:r>
              <a:t>Output: estimate of cuteness</a:t>
            </a:r>
          </a:p>
          <a:p>
            <a:pPr marL="381000" indent="-381000" algn="l">
              <a:buSzPct val="100000"/>
              <a:buChar char="•"/>
            </a:pPr>
            <a:r>
              <a:t>Evaluation of the model: </a:t>
            </a:r>
            <a:br/>
            <a:r>
              <a:t>difference between estimates and true cuteness values</a:t>
            </a:r>
          </a:p>
        </p:txBody>
      </p:sp>
      <p:sp>
        <p:nvSpPr>
          <p:cNvPr id="183" name="What is a model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a model?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6" name="What is a suitable model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a suitable model?</a:t>
            </a:r>
          </a:p>
        </p:txBody>
      </p:sp>
      <p:sp>
        <p:nvSpPr>
          <p:cNvPr id="187" name="Line"/>
          <p:cNvSpPr/>
          <p:nvPr/>
        </p:nvSpPr>
        <p:spPr>
          <a:xfrm>
            <a:off x="1362935" y="6263954"/>
            <a:ext cx="5901006" cy="1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88" name="Line"/>
          <p:cNvSpPr/>
          <p:nvPr/>
        </p:nvSpPr>
        <p:spPr>
          <a:xfrm flipV="1">
            <a:off x="1387601" y="2120943"/>
            <a:ext cx="1" cy="4150647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89" name="furriness"/>
          <p:cNvSpPr txBox="1"/>
          <p:nvPr/>
        </p:nvSpPr>
        <p:spPr>
          <a:xfrm>
            <a:off x="3753388" y="6300595"/>
            <a:ext cx="1526497" cy="40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400">
                <a:solidFill>
                  <a:srgbClr val="FDFDFD"/>
                </a:solidFill>
              </a:defRPr>
            </a:lvl1pPr>
          </a:lstStyle>
          <a:p>
            <a:pPr/>
            <a:r>
              <a:t>furriness</a:t>
            </a:r>
          </a:p>
        </p:txBody>
      </p:sp>
      <p:sp>
        <p:nvSpPr>
          <p:cNvPr id="190" name="cuteness"/>
          <p:cNvSpPr txBox="1"/>
          <p:nvPr/>
        </p:nvSpPr>
        <p:spPr>
          <a:xfrm rot="16200000">
            <a:off x="519664" y="3992122"/>
            <a:ext cx="1284994" cy="40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400">
                <a:solidFill>
                  <a:srgbClr val="FDFDFD"/>
                </a:solidFill>
              </a:defRPr>
            </a:lvl1pPr>
          </a:lstStyle>
          <a:p>
            <a:pPr/>
            <a:r>
              <a:t>cuteness</a:t>
            </a:r>
          </a:p>
        </p:txBody>
      </p:sp>
      <p:pic>
        <p:nvPicPr>
          <p:cNvPr id="19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12673" y="5974118"/>
            <a:ext cx="773891" cy="5796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8121" y="1485094"/>
            <a:ext cx="579672" cy="579672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Circle"/>
          <p:cNvSpPr/>
          <p:nvPr/>
        </p:nvSpPr>
        <p:spPr>
          <a:xfrm>
            <a:off x="2004102" y="5251961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94" name="Circle"/>
          <p:cNvSpPr/>
          <p:nvPr/>
        </p:nvSpPr>
        <p:spPr>
          <a:xfrm>
            <a:off x="1713300" y="5810302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95" name="Circle"/>
          <p:cNvSpPr/>
          <p:nvPr/>
        </p:nvSpPr>
        <p:spPr>
          <a:xfrm>
            <a:off x="2643868" y="5112376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96" name="Circle"/>
          <p:cNvSpPr/>
          <p:nvPr/>
        </p:nvSpPr>
        <p:spPr>
          <a:xfrm>
            <a:off x="2376329" y="5647452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97" name="Circle"/>
          <p:cNvSpPr/>
          <p:nvPr/>
        </p:nvSpPr>
        <p:spPr>
          <a:xfrm>
            <a:off x="2994105" y="4367921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98" name="Circle"/>
          <p:cNvSpPr/>
          <p:nvPr/>
        </p:nvSpPr>
        <p:spPr>
          <a:xfrm>
            <a:off x="2981199" y="4844837"/>
            <a:ext cx="232643" cy="23264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199" name="Circle"/>
          <p:cNvSpPr/>
          <p:nvPr/>
        </p:nvSpPr>
        <p:spPr>
          <a:xfrm>
            <a:off x="3434850" y="5112376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0" name="Circle"/>
          <p:cNvSpPr/>
          <p:nvPr/>
        </p:nvSpPr>
        <p:spPr>
          <a:xfrm>
            <a:off x="3644228" y="4367921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1" name="Circle"/>
          <p:cNvSpPr/>
          <p:nvPr/>
        </p:nvSpPr>
        <p:spPr>
          <a:xfrm>
            <a:off x="4400315" y="4089623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2" name="Circle"/>
          <p:cNvSpPr/>
          <p:nvPr/>
        </p:nvSpPr>
        <p:spPr>
          <a:xfrm>
            <a:off x="4196535" y="4693620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3" name="Circle"/>
          <p:cNvSpPr/>
          <p:nvPr/>
        </p:nvSpPr>
        <p:spPr>
          <a:xfrm>
            <a:off x="4947024" y="3669995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4" name="Circle"/>
          <p:cNvSpPr/>
          <p:nvPr/>
        </p:nvSpPr>
        <p:spPr>
          <a:xfrm>
            <a:off x="5505364" y="3251239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5" name="Circle"/>
          <p:cNvSpPr/>
          <p:nvPr/>
        </p:nvSpPr>
        <p:spPr>
          <a:xfrm>
            <a:off x="6354508" y="3536226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6" name="Circle"/>
          <p:cNvSpPr/>
          <p:nvPr/>
        </p:nvSpPr>
        <p:spPr>
          <a:xfrm>
            <a:off x="5354147" y="3751420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7" name="Circle"/>
          <p:cNvSpPr/>
          <p:nvPr/>
        </p:nvSpPr>
        <p:spPr>
          <a:xfrm>
            <a:off x="5040080" y="4193440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08" name="Circle"/>
          <p:cNvSpPr/>
          <p:nvPr/>
        </p:nvSpPr>
        <p:spPr>
          <a:xfrm>
            <a:off x="6063705" y="3251239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grpSp>
        <p:nvGrpSpPr>
          <p:cNvPr id="211" name="Group"/>
          <p:cNvGrpSpPr/>
          <p:nvPr/>
        </p:nvGrpSpPr>
        <p:grpSpPr>
          <a:xfrm>
            <a:off x="1676499" y="2703829"/>
            <a:ext cx="6557243" cy="3325744"/>
            <a:chOff x="0" y="0"/>
            <a:chExt cx="6557241" cy="3325743"/>
          </a:xfrm>
        </p:grpSpPr>
        <p:sp>
          <p:nvSpPr>
            <p:cNvPr id="209" name="Line"/>
            <p:cNvSpPr/>
            <p:nvPr/>
          </p:nvSpPr>
          <p:spPr>
            <a:xfrm flipV="1">
              <a:off x="0" y="403899"/>
              <a:ext cx="5130503" cy="2921845"/>
            </a:xfrm>
            <a:prstGeom prst="line">
              <a:avLst/>
            </a:prstGeom>
            <a:noFill/>
            <a:ln w="127000" cap="flat">
              <a:solidFill>
                <a:srgbClr val="FFE800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10" name="a line!"/>
            <p:cNvSpPr txBox="1"/>
            <p:nvPr/>
          </p:nvSpPr>
          <p:spPr>
            <a:xfrm>
              <a:off x="5369961" y="0"/>
              <a:ext cx="1187281" cy="523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900">
                  <a:solidFill>
                    <a:srgbClr val="FFEF00"/>
                  </a:solidFill>
                </a:defRPr>
              </a:lvl1pPr>
            </a:lstStyle>
            <a:p>
              <a:pPr/>
              <a:r>
                <a:t>a line!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4" name="What is the best lin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best line?</a:t>
            </a:r>
          </a:p>
        </p:txBody>
      </p:sp>
      <p:sp>
        <p:nvSpPr>
          <p:cNvPr id="215" name="Line"/>
          <p:cNvSpPr/>
          <p:nvPr/>
        </p:nvSpPr>
        <p:spPr>
          <a:xfrm>
            <a:off x="1362935" y="6213154"/>
            <a:ext cx="5901006" cy="1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16" name="Line"/>
          <p:cNvSpPr/>
          <p:nvPr/>
        </p:nvSpPr>
        <p:spPr>
          <a:xfrm flipV="1">
            <a:off x="1387601" y="2070143"/>
            <a:ext cx="1" cy="4150647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17" name="furriness"/>
          <p:cNvSpPr txBox="1"/>
          <p:nvPr/>
        </p:nvSpPr>
        <p:spPr>
          <a:xfrm>
            <a:off x="3753388" y="6249795"/>
            <a:ext cx="1293854" cy="40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400">
                <a:solidFill>
                  <a:srgbClr val="FDFDFD"/>
                </a:solidFill>
              </a:defRPr>
            </a:lvl1pPr>
          </a:lstStyle>
          <a:p>
            <a:pPr/>
            <a:r>
              <a:t>furriness</a:t>
            </a:r>
          </a:p>
        </p:txBody>
      </p:sp>
      <p:sp>
        <p:nvSpPr>
          <p:cNvPr id="218" name="cuteness"/>
          <p:cNvSpPr txBox="1"/>
          <p:nvPr/>
        </p:nvSpPr>
        <p:spPr>
          <a:xfrm rot="16200000">
            <a:off x="519664" y="3941322"/>
            <a:ext cx="1284994" cy="40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400">
                <a:solidFill>
                  <a:srgbClr val="FDFDFD"/>
                </a:solidFill>
              </a:defRPr>
            </a:lvl1pPr>
          </a:lstStyle>
          <a:p>
            <a:pPr/>
            <a:r>
              <a:t>cuteness</a:t>
            </a:r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12673" y="5923318"/>
            <a:ext cx="773891" cy="579672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8121" y="1434294"/>
            <a:ext cx="579672" cy="579672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Circle"/>
          <p:cNvSpPr/>
          <p:nvPr/>
        </p:nvSpPr>
        <p:spPr>
          <a:xfrm>
            <a:off x="2004102" y="5201161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22" name="Circle"/>
          <p:cNvSpPr/>
          <p:nvPr/>
        </p:nvSpPr>
        <p:spPr>
          <a:xfrm>
            <a:off x="1713300" y="5759502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23" name="Circle"/>
          <p:cNvSpPr/>
          <p:nvPr/>
        </p:nvSpPr>
        <p:spPr>
          <a:xfrm>
            <a:off x="2643868" y="5061575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24" name="Circle"/>
          <p:cNvSpPr/>
          <p:nvPr/>
        </p:nvSpPr>
        <p:spPr>
          <a:xfrm>
            <a:off x="2376329" y="5596652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25" name="Circle"/>
          <p:cNvSpPr/>
          <p:nvPr/>
        </p:nvSpPr>
        <p:spPr>
          <a:xfrm>
            <a:off x="2994105" y="4317121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26" name="Circle"/>
          <p:cNvSpPr/>
          <p:nvPr/>
        </p:nvSpPr>
        <p:spPr>
          <a:xfrm>
            <a:off x="2981199" y="4794037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27" name="Circle"/>
          <p:cNvSpPr/>
          <p:nvPr/>
        </p:nvSpPr>
        <p:spPr>
          <a:xfrm>
            <a:off x="3434850" y="5061575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28" name="Circle"/>
          <p:cNvSpPr/>
          <p:nvPr/>
        </p:nvSpPr>
        <p:spPr>
          <a:xfrm>
            <a:off x="3644228" y="4317121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29" name="Circle"/>
          <p:cNvSpPr/>
          <p:nvPr/>
        </p:nvSpPr>
        <p:spPr>
          <a:xfrm>
            <a:off x="4400315" y="4038823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30" name="Circle"/>
          <p:cNvSpPr/>
          <p:nvPr/>
        </p:nvSpPr>
        <p:spPr>
          <a:xfrm>
            <a:off x="4196535" y="4642820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31" name="Circle"/>
          <p:cNvSpPr/>
          <p:nvPr/>
        </p:nvSpPr>
        <p:spPr>
          <a:xfrm>
            <a:off x="4947024" y="3619195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32" name="Circle"/>
          <p:cNvSpPr/>
          <p:nvPr/>
        </p:nvSpPr>
        <p:spPr>
          <a:xfrm>
            <a:off x="5505364" y="3200439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33" name="Circle"/>
          <p:cNvSpPr/>
          <p:nvPr/>
        </p:nvSpPr>
        <p:spPr>
          <a:xfrm>
            <a:off x="6354508" y="3485426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34" name="Circle"/>
          <p:cNvSpPr/>
          <p:nvPr/>
        </p:nvSpPr>
        <p:spPr>
          <a:xfrm>
            <a:off x="5354147" y="3700619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35" name="Circle"/>
          <p:cNvSpPr/>
          <p:nvPr/>
        </p:nvSpPr>
        <p:spPr>
          <a:xfrm>
            <a:off x="5040080" y="4142640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36" name="Circle"/>
          <p:cNvSpPr/>
          <p:nvPr/>
        </p:nvSpPr>
        <p:spPr>
          <a:xfrm>
            <a:off x="6063705" y="3200439"/>
            <a:ext cx="232643" cy="23264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237" name="Line"/>
          <p:cNvSpPr/>
          <p:nvPr/>
        </p:nvSpPr>
        <p:spPr>
          <a:xfrm flipV="1">
            <a:off x="1676499" y="3107729"/>
            <a:ext cx="5130503" cy="2921845"/>
          </a:xfrm>
          <a:prstGeom prst="line">
            <a:avLst/>
          </a:prstGeom>
          <a:ln w="127000">
            <a:solidFill>
              <a:srgbClr val="FFE8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38" name="Line"/>
          <p:cNvSpPr/>
          <p:nvPr/>
        </p:nvSpPr>
        <p:spPr>
          <a:xfrm flipV="1">
            <a:off x="1549498" y="3234729"/>
            <a:ext cx="5384504" cy="2480023"/>
          </a:xfrm>
          <a:prstGeom prst="line">
            <a:avLst/>
          </a:prstGeom>
          <a:ln w="127000">
            <a:solidFill>
              <a:srgbClr val="FFE8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39" name="Line"/>
          <p:cNvSpPr/>
          <p:nvPr/>
        </p:nvSpPr>
        <p:spPr>
          <a:xfrm flipV="1">
            <a:off x="1930499" y="2853729"/>
            <a:ext cx="4622503" cy="3429845"/>
          </a:xfrm>
          <a:prstGeom prst="line">
            <a:avLst/>
          </a:prstGeom>
          <a:ln w="127000">
            <a:solidFill>
              <a:srgbClr val="FFE8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xit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xit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xit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8" grpId="2"/>
      <p:bldP build="whole" bldLvl="1" animBg="1" rev="0" advAuto="0" spid="237" grpId="3"/>
      <p:bldP build="whole" bldLvl="1" animBg="1" rev="0" advAuto="0" spid="237" grpId="4"/>
      <p:bldP build="whole" bldLvl="1" animBg="1" rev="0" advAuto="0" spid="239" grpId="5"/>
      <p:bldP build="whole" bldLvl="1" animBg="1" rev="0" advAuto="0" spid="239" grpId="6"/>
      <p:bldP build="whole" bldLvl="1" animBg="1" rev="0" advAuto="0" spid="238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2" name="Answer: the best-fitting 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Answer: the best-fitting line</a:t>
            </a:r>
          </a:p>
        </p:txBody>
      </p:sp>
      <p:grpSp>
        <p:nvGrpSpPr>
          <p:cNvPr id="273" name="Group"/>
          <p:cNvGrpSpPr/>
          <p:nvPr/>
        </p:nvGrpSpPr>
        <p:grpSpPr>
          <a:xfrm>
            <a:off x="728454" y="2057039"/>
            <a:ext cx="8046647" cy="4602919"/>
            <a:chOff x="0" y="0"/>
            <a:chExt cx="8046645" cy="4602917"/>
          </a:xfrm>
        </p:grpSpPr>
        <p:sp>
          <p:nvSpPr>
            <p:cNvPr id="243" name="Line"/>
            <p:cNvSpPr/>
            <p:nvPr/>
          </p:nvSpPr>
          <p:spPr>
            <a:xfrm flipV="1">
              <a:off x="622085" y="3244986"/>
              <a:ext cx="1" cy="501874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44" name="Line"/>
            <p:cNvSpPr/>
            <p:nvPr/>
          </p:nvSpPr>
          <p:spPr>
            <a:xfrm flipV="1">
              <a:off x="1518609" y="3054487"/>
              <a:ext cx="1" cy="182368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45" name="Line"/>
            <p:cNvSpPr/>
            <p:nvPr/>
          </p:nvSpPr>
          <p:spPr>
            <a:xfrm flipV="1">
              <a:off x="2920446" y="1898787"/>
              <a:ext cx="1" cy="501874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46" name="Line"/>
            <p:cNvSpPr/>
            <p:nvPr/>
          </p:nvSpPr>
          <p:spPr>
            <a:xfrm flipV="1">
              <a:off x="1991321" y="2444887"/>
              <a:ext cx="1" cy="501874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47" name="Line"/>
            <p:cNvSpPr/>
            <p:nvPr/>
          </p:nvSpPr>
          <p:spPr>
            <a:xfrm flipV="1">
              <a:off x="2627038" y="2575524"/>
              <a:ext cx="1" cy="182369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48" name="Line"/>
            <p:cNvSpPr/>
            <p:nvPr/>
          </p:nvSpPr>
          <p:spPr>
            <a:xfrm flipV="1">
              <a:off x="3979974" y="1606827"/>
              <a:ext cx="1" cy="220232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49" name="Line"/>
            <p:cNvSpPr/>
            <p:nvPr/>
          </p:nvSpPr>
          <p:spPr>
            <a:xfrm flipV="1">
              <a:off x="4746095" y="1009787"/>
              <a:ext cx="1" cy="35814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50" name="Line"/>
            <p:cNvSpPr/>
            <p:nvPr/>
          </p:nvSpPr>
          <p:spPr>
            <a:xfrm flipV="1">
              <a:off x="5528515" y="441345"/>
              <a:ext cx="1" cy="501874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51" name="Line"/>
            <p:cNvSpPr/>
            <p:nvPr/>
          </p:nvSpPr>
          <p:spPr>
            <a:xfrm flipV="1">
              <a:off x="6718447" y="283022"/>
              <a:ext cx="1" cy="258753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52" name="Line"/>
            <p:cNvSpPr/>
            <p:nvPr/>
          </p:nvSpPr>
          <p:spPr>
            <a:xfrm flipV="1">
              <a:off x="3694411" y="2006089"/>
              <a:ext cx="1" cy="287269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53" name="Line"/>
            <p:cNvSpPr/>
            <p:nvPr/>
          </p:nvSpPr>
          <p:spPr>
            <a:xfrm flipV="1">
              <a:off x="4876498" y="1332243"/>
              <a:ext cx="1" cy="172969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54" name="Line"/>
            <p:cNvSpPr/>
            <p:nvPr/>
          </p:nvSpPr>
          <p:spPr>
            <a:xfrm flipV="1">
              <a:off x="-1" y="0"/>
              <a:ext cx="7189538" cy="4094473"/>
            </a:xfrm>
            <a:prstGeom prst="line">
              <a:avLst/>
            </a:prstGeom>
            <a:noFill/>
            <a:ln w="76200" cap="flat">
              <a:solidFill>
                <a:srgbClr val="FFE800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55" name="Circle"/>
            <p:cNvSpPr/>
            <p:nvPr/>
          </p:nvSpPr>
          <p:spPr>
            <a:xfrm>
              <a:off x="459080" y="2933592"/>
              <a:ext cx="326010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56" name="Circle"/>
            <p:cNvSpPr/>
            <p:nvPr/>
          </p:nvSpPr>
          <p:spPr>
            <a:xfrm>
              <a:off x="76970" y="3804913"/>
              <a:ext cx="326009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57" name="Circle"/>
            <p:cNvSpPr/>
            <p:nvPr/>
          </p:nvSpPr>
          <p:spPr>
            <a:xfrm>
              <a:off x="1355604" y="2737986"/>
              <a:ext cx="326010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58" name="Circle"/>
            <p:cNvSpPr/>
            <p:nvPr/>
          </p:nvSpPr>
          <p:spPr>
            <a:xfrm>
              <a:off x="866591" y="3332919"/>
              <a:ext cx="326010" cy="326009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59" name="Circle"/>
            <p:cNvSpPr/>
            <p:nvPr/>
          </p:nvSpPr>
          <p:spPr>
            <a:xfrm>
              <a:off x="1828317" y="2363077"/>
              <a:ext cx="326010" cy="326009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0" name="Circle"/>
            <p:cNvSpPr/>
            <p:nvPr/>
          </p:nvSpPr>
          <p:spPr>
            <a:xfrm>
              <a:off x="2464034" y="2737986"/>
              <a:ext cx="326009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1" name="Circle"/>
            <p:cNvSpPr/>
            <p:nvPr/>
          </p:nvSpPr>
          <p:spPr>
            <a:xfrm>
              <a:off x="2757442" y="1694759"/>
              <a:ext cx="326009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2" name="Circle"/>
            <p:cNvSpPr/>
            <p:nvPr/>
          </p:nvSpPr>
          <p:spPr>
            <a:xfrm>
              <a:off x="3816970" y="1304771"/>
              <a:ext cx="326009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3" name="Circle"/>
            <p:cNvSpPr/>
            <p:nvPr/>
          </p:nvSpPr>
          <p:spPr>
            <a:xfrm>
              <a:off x="3531406" y="2151171"/>
              <a:ext cx="326010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4" name="Circle"/>
            <p:cNvSpPr/>
            <p:nvPr/>
          </p:nvSpPr>
          <p:spPr>
            <a:xfrm>
              <a:off x="4583090" y="716733"/>
              <a:ext cx="326010" cy="326009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5" name="Circle"/>
            <p:cNvSpPr/>
            <p:nvPr/>
          </p:nvSpPr>
          <p:spPr>
            <a:xfrm>
              <a:off x="5365511" y="129917"/>
              <a:ext cx="326009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6" name="Circle"/>
            <p:cNvSpPr/>
            <p:nvPr/>
          </p:nvSpPr>
          <p:spPr>
            <a:xfrm>
              <a:off x="6555443" y="524826"/>
              <a:ext cx="326009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7" name="Circle"/>
            <p:cNvSpPr/>
            <p:nvPr/>
          </p:nvSpPr>
          <p:spPr>
            <a:xfrm>
              <a:off x="5140905" y="919735"/>
              <a:ext cx="326010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8" name="Circle"/>
            <p:cNvSpPr/>
            <p:nvPr/>
          </p:nvSpPr>
          <p:spPr>
            <a:xfrm>
              <a:off x="4713494" y="1450253"/>
              <a:ext cx="326009" cy="326009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69" name="Circle"/>
            <p:cNvSpPr/>
            <p:nvPr/>
          </p:nvSpPr>
          <p:spPr>
            <a:xfrm>
              <a:off x="6147932" y="346623"/>
              <a:ext cx="326010" cy="326010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70" name="Line"/>
            <p:cNvSpPr/>
            <p:nvPr/>
          </p:nvSpPr>
          <p:spPr>
            <a:xfrm flipV="1">
              <a:off x="4272218" y="4127676"/>
              <a:ext cx="1" cy="35814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271" name="deviations from the model = error"/>
            <p:cNvSpPr txBox="1"/>
            <p:nvPr/>
          </p:nvSpPr>
          <p:spPr>
            <a:xfrm>
              <a:off x="4436119" y="4146725"/>
              <a:ext cx="3564396" cy="320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deviations from the model = error</a:t>
              </a:r>
            </a:p>
          </p:txBody>
        </p:sp>
        <p:sp>
          <p:nvSpPr>
            <p:cNvPr id="272" name="Rectangle"/>
            <p:cNvSpPr/>
            <p:nvPr/>
          </p:nvSpPr>
          <p:spPr>
            <a:xfrm>
              <a:off x="4077595" y="4010574"/>
              <a:ext cx="3969051" cy="592344"/>
            </a:xfrm>
            <a:prstGeom prst="rect">
              <a:avLst/>
            </a:prstGeom>
            <a:noFill/>
            <a:ln w="25400" cap="flat">
              <a:solidFill>
                <a:schemeClr val="accent2">
                  <a:satOff val="-16666"/>
                  <a:lumOff val="15000"/>
                </a:schemeClr>
              </a:solidFill>
              <a:prstDash val="solid"/>
              <a:bevel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6" name="The best-fitting line can be determined automaticall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best-fitting line can be determined automatically</a:t>
            </a:r>
          </a:p>
        </p:txBody>
      </p:sp>
      <p:pic>
        <p:nvPicPr>
          <p:cNvPr id="277" name="animation2.gif" descr="animation2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0249" y="1916739"/>
            <a:ext cx="6983502" cy="4628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0" name="CUTENESS = a FURRINESS + c"/>
          <p:cNvSpPr txBox="1"/>
          <p:nvPr>
            <p:ph type="body" sz="quarter" idx="1"/>
          </p:nvPr>
        </p:nvSpPr>
        <p:spPr>
          <a:xfrm>
            <a:off x="457200" y="2763939"/>
            <a:ext cx="8229600" cy="649288"/>
          </a:xfrm>
          <a:prstGeom prst="rect">
            <a:avLst/>
          </a:prstGeom>
        </p:spPr>
        <p:txBody>
          <a:bodyPr/>
          <a:lstStyle/>
          <a:p>
            <a:pPr algn="l"/>
            <a:r>
              <a:t>CUTENESS = </a:t>
            </a:r>
            <a:r>
              <a:rPr b="1">
                <a:solidFill>
                  <a:srgbClr val="FFE900"/>
                </a:solidFill>
              </a:rPr>
              <a:t>a</a:t>
            </a:r>
            <a:r>
              <a:t> FURRINESS + </a:t>
            </a:r>
            <a:r>
              <a:rPr b="1">
                <a:solidFill>
                  <a:srgbClr val="FFE100"/>
                </a:solidFill>
              </a:rPr>
              <a:t>c</a:t>
            </a:r>
          </a:p>
        </p:txBody>
      </p:sp>
      <p:sp>
        <p:nvSpPr>
          <p:cNvPr id="281" name="Regression Eq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Regression Equation</a:t>
            </a:r>
          </a:p>
        </p:txBody>
      </p:sp>
      <p:sp>
        <p:nvSpPr>
          <p:cNvPr id="282" name="a is the slope of the FURRINESS line  —&gt; positive value"/>
          <p:cNvSpPr txBox="1"/>
          <p:nvPr/>
        </p:nvSpPr>
        <p:spPr>
          <a:xfrm>
            <a:off x="712735" y="4488243"/>
            <a:ext cx="5501045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chemeClr val="accent3">
                    <a:lumOff val="44000"/>
                  </a:schemeClr>
                </a:solidFill>
              </a:defRPr>
            </a:pPr>
            <a:r>
              <a:rPr b="1">
                <a:solidFill>
                  <a:srgbClr val="FFDE00"/>
                </a:solidFill>
              </a:rPr>
              <a:t>a</a:t>
            </a:r>
            <a:r>
              <a:t> is the slope of the FURRINESS line  —&gt; positive value</a:t>
            </a:r>
          </a:p>
        </p:txBody>
      </p:sp>
      <p:sp>
        <p:nvSpPr>
          <p:cNvPr id="283" name="Line"/>
          <p:cNvSpPr/>
          <p:nvPr/>
        </p:nvSpPr>
        <p:spPr>
          <a:xfrm flipV="1">
            <a:off x="6555176" y="4466468"/>
            <a:ext cx="581867" cy="363591"/>
          </a:xfrm>
          <a:prstGeom prst="line">
            <a:avLst/>
          </a:prstGeom>
          <a:ln w="63500">
            <a:solidFill>
              <a:srgbClr val="FFDC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84" name="c is a constant"/>
          <p:cNvSpPr txBox="1"/>
          <p:nvPr/>
        </p:nvSpPr>
        <p:spPr>
          <a:xfrm>
            <a:off x="729205" y="5739031"/>
            <a:ext cx="1528624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chemeClr val="accent3">
                    <a:lumOff val="44000"/>
                  </a:schemeClr>
                </a:solidFill>
              </a:defRPr>
            </a:pPr>
            <a:r>
              <a:rPr b="1">
                <a:solidFill>
                  <a:srgbClr val="FFE100"/>
                </a:solidFill>
              </a:rPr>
              <a:t>c</a:t>
            </a:r>
            <a:r>
              <a:t> is a constant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8420374" y="6409054"/>
            <a:ext cx="248690" cy="358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4" name="Cross-validation…"/>
          <p:cNvSpPr txBox="1"/>
          <p:nvPr>
            <p:ph type="body" idx="1"/>
          </p:nvPr>
        </p:nvSpPr>
        <p:spPr>
          <a:xfrm>
            <a:off x="457200" y="1356360"/>
            <a:ext cx="8229600" cy="5257801"/>
          </a:xfrm>
          <a:prstGeom prst="rect">
            <a:avLst/>
          </a:prstGeom>
        </p:spPr>
        <p:txBody>
          <a:bodyPr/>
          <a:lstStyle/>
          <a:p>
            <a:pPr marL="0" indent="0" algn="l">
              <a:defRPr sz="2900"/>
            </a:pPr>
          </a:p>
          <a:p>
            <a:pPr marL="0" indent="0" algn="l">
              <a:buClr>
                <a:srgbClr val="EDECEF"/>
              </a:buClr>
              <a:defRPr sz="2900"/>
            </a:pPr>
            <a:r>
              <a:t>Cross-validation</a:t>
            </a:r>
          </a:p>
          <a:p>
            <a:pPr marL="0" indent="0" algn="l">
              <a:buClr>
                <a:srgbClr val="EDECEF"/>
              </a:buClr>
              <a:defRPr sz="2900"/>
            </a:pPr>
          </a:p>
          <a:p>
            <a:pPr marL="0" indent="0" algn="l">
              <a:buClr>
                <a:srgbClr val="EDECEF"/>
              </a:buClr>
              <a:defRPr sz="2900"/>
            </a:pPr>
            <a:r>
              <a:t>From classification to regression (and back)</a:t>
            </a:r>
          </a:p>
          <a:p>
            <a:pPr marL="0" indent="0" algn="l">
              <a:buClr>
                <a:srgbClr val="EDECEF"/>
              </a:buClr>
              <a:defRPr sz="2900"/>
            </a:pPr>
          </a:p>
          <a:p>
            <a:pPr marL="0" indent="0" algn="l">
              <a:buClr>
                <a:srgbClr val="EDECEF"/>
              </a:buClr>
              <a:defRPr sz="2900"/>
            </a:pPr>
            <a:r>
              <a:t>Model complexity </a:t>
            </a:r>
          </a:p>
          <a:p>
            <a:pPr marL="0" indent="0" algn="l">
              <a:buClr>
                <a:srgbClr val="EDECEF"/>
              </a:buClr>
              <a:defRPr sz="2900"/>
            </a:pPr>
          </a:p>
          <a:p>
            <a:pPr marL="0" indent="0" algn="l">
              <a:buClr>
                <a:srgbClr val="EDECEF"/>
              </a:buClr>
              <a:defRPr sz="2900"/>
            </a:pPr>
            <a:r>
              <a:t>Underfitting and overfitting</a:t>
            </a:r>
          </a:p>
          <a:p>
            <a:pPr marL="0" indent="0" algn="l">
              <a:buClr>
                <a:srgbClr val="EDECEF"/>
              </a:buClr>
              <a:defRPr sz="2900"/>
            </a:pPr>
          </a:p>
          <a:p>
            <a:pPr marL="0" indent="0" algn="l">
              <a:buClr>
                <a:srgbClr val="EDECEF"/>
              </a:buClr>
              <a:defRPr sz="2900"/>
            </a:pPr>
          </a:p>
          <a:p>
            <a:pPr marL="0" indent="0" algn="l">
              <a:buClr>
                <a:srgbClr val="EDECEF"/>
              </a:buClr>
              <a:defRPr sz="2900"/>
            </a:pPr>
          </a:p>
          <a:p>
            <a:pPr marL="0" indent="0" algn="l">
              <a:buClr>
                <a:srgbClr val="EDECEF"/>
              </a:buClr>
              <a:defRPr sz="2900"/>
            </a:pPr>
            <a:r>
              <a:t>Cross-validation</a:t>
            </a:r>
          </a:p>
        </p:txBody>
      </p:sp>
      <p:sp>
        <p:nvSpPr>
          <p:cNvPr id="55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7" name="Adding a second feature.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Adding a second feature..</a:t>
            </a:r>
          </a:p>
        </p:txBody>
      </p:sp>
      <p:sp>
        <p:nvSpPr>
          <p:cNvPr id="288" name="Line"/>
          <p:cNvSpPr/>
          <p:nvPr/>
        </p:nvSpPr>
        <p:spPr>
          <a:xfrm>
            <a:off x="1362935" y="6263954"/>
            <a:ext cx="5901006" cy="1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89" name="Line"/>
          <p:cNvSpPr/>
          <p:nvPr/>
        </p:nvSpPr>
        <p:spPr>
          <a:xfrm flipV="1">
            <a:off x="1387601" y="2120943"/>
            <a:ext cx="1" cy="4150647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290" name="barkness"/>
          <p:cNvSpPr txBox="1"/>
          <p:nvPr/>
        </p:nvSpPr>
        <p:spPr>
          <a:xfrm>
            <a:off x="3753388" y="6300595"/>
            <a:ext cx="1491559" cy="40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400">
                <a:solidFill>
                  <a:srgbClr val="FDFDFD"/>
                </a:solidFill>
              </a:defRPr>
            </a:lvl1pPr>
          </a:lstStyle>
          <a:p>
            <a:pPr/>
            <a:r>
              <a:t>barkness</a:t>
            </a:r>
          </a:p>
        </p:txBody>
      </p:sp>
      <p:sp>
        <p:nvSpPr>
          <p:cNvPr id="291" name="cuteness"/>
          <p:cNvSpPr txBox="1"/>
          <p:nvPr/>
        </p:nvSpPr>
        <p:spPr>
          <a:xfrm rot="16200000">
            <a:off x="519664" y="3992122"/>
            <a:ext cx="1284994" cy="40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2400">
                <a:solidFill>
                  <a:srgbClr val="FDFDFD"/>
                </a:solidFill>
              </a:defRPr>
            </a:lvl1pPr>
          </a:lstStyle>
          <a:p>
            <a:pPr/>
            <a:r>
              <a:t>cuteness</a:t>
            </a:r>
          </a:p>
        </p:txBody>
      </p:sp>
      <p:pic>
        <p:nvPicPr>
          <p:cNvPr id="2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8121" y="1485094"/>
            <a:ext cx="579672" cy="57967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09" name="Group"/>
          <p:cNvGrpSpPr/>
          <p:nvPr/>
        </p:nvGrpSpPr>
        <p:grpSpPr>
          <a:xfrm flipH="1">
            <a:off x="1672014" y="2684277"/>
            <a:ext cx="5281578" cy="3025248"/>
            <a:chOff x="0" y="0"/>
            <a:chExt cx="5281576" cy="3025247"/>
          </a:xfrm>
        </p:grpSpPr>
        <p:sp>
          <p:nvSpPr>
            <p:cNvPr id="293" name="Circle"/>
            <p:cNvSpPr/>
            <p:nvPr/>
          </p:nvSpPr>
          <p:spPr>
            <a:xfrm>
              <a:off x="315129" y="2168093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94" name="Circle"/>
            <p:cNvSpPr/>
            <p:nvPr/>
          </p:nvSpPr>
          <p:spPr>
            <a:xfrm>
              <a:off x="0" y="2773143"/>
              <a:ext cx="252104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95" name="Circle"/>
            <p:cNvSpPr/>
            <p:nvPr/>
          </p:nvSpPr>
          <p:spPr>
            <a:xfrm>
              <a:off x="1008415" y="2016831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96" name="Circle"/>
            <p:cNvSpPr/>
            <p:nvPr/>
          </p:nvSpPr>
          <p:spPr>
            <a:xfrm>
              <a:off x="718496" y="2596670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97" name="Circle"/>
            <p:cNvSpPr/>
            <p:nvPr/>
          </p:nvSpPr>
          <p:spPr>
            <a:xfrm>
              <a:off x="1387952" y="1210098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98" name="Circle"/>
            <p:cNvSpPr/>
            <p:nvPr/>
          </p:nvSpPr>
          <p:spPr>
            <a:xfrm>
              <a:off x="1373966" y="1726911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299" name="Circle"/>
            <p:cNvSpPr/>
            <p:nvPr/>
          </p:nvSpPr>
          <p:spPr>
            <a:xfrm>
              <a:off x="1865568" y="2016831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00" name="Circle"/>
            <p:cNvSpPr/>
            <p:nvPr/>
          </p:nvSpPr>
          <p:spPr>
            <a:xfrm>
              <a:off x="2092462" y="1210098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01" name="Circle"/>
            <p:cNvSpPr/>
            <p:nvPr/>
          </p:nvSpPr>
          <p:spPr>
            <a:xfrm>
              <a:off x="2911799" y="908519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02" name="Circle"/>
            <p:cNvSpPr/>
            <p:nvPr/>
          </p:nvSpPr>
          <p:spPr>
            <a:xfrm>
              <a:off x="2690972" y="1563044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03" name="Circle"/>
            <p:cNvSpPr/>
            <p:nvPr/>
          </p:nvSpPr>
          <p:spPr>
            <a:xfrm>
              <a:off x="3504244" y="453787"/>
              <a:ext cx="252105" cy="25210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04" name="Circle"/>
            <p:cNvSpPr/>
            <p:nvPr/>
          </p:nvSpPr>
          <p:spPr>
            <a:xfrm>
              <a:off x="4109293" y="0"/>
              <a:ext cx="252105" cy="25210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05" name="Circle"/>
            <p:cNvSpPr/>
            <p:nvPr/>
          </p:nvSpPr>
          <p:spPr>
            <a:xfrm>
              <a:off x="5029472" y="308827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06" name="Circle"/>
            <p:cNvSpPr/>
            <p:nvPr/>
          </p:nvSpPr>
          <p:spPr>
            <a:xfrm>
              <a:off x="3945426" y="542023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07" name="Circle"/>
            <p:cNvSpPr/>
            <p:nvPr/>
          </p:nvSpPr>
          <p:spPr>
            <a:xfrm>
              <a:off x="3605085" y="1021020"/>
              <a:ext cx="252105" cy="25210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08" name="Circle"/>
            <p:cNvSpPr/>
            <p:nvPr/>
          </p:nvSpPr>
          <p:spPr>
            <a:xfrm>
              <a:off x="4714343" y="0"/>
              <a:ext cx="252105" cy="25210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</p:grpSp>
      <p:pic>
        <p:nvPicPr>
          <p:cNvPr id="31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65426" y="5830884"/>
            <a:ext cx="941456" cy="8661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3" name="and a second model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a second model…</a:t>
            </a:r>
          </a:p>
        </p:txBody>
      </p:sp>
      <p:grpSp>
        <p:nvGrpSpPr>
          <p:cNvPr id="338" name="Group"/>
          <p:cNvGrpSpPr/>
          <p:nvPr/>
        </p:nvGrpSpPr>
        <p:grpSpPr>
          <a:xfrm>
            <a:off x="957436" y="1485094"/>
            <a:ext cx="7549446" cy="5224952"/>
            <a:chOff x="0" y="0"/>
            <a:chExt cx="7549445" cy="5224950"/>
          </a:xfrm>
        </p:grpSpPr>
        <p:sp>
          <p:nvSpPr>
            <p:cNvPr id="314" name="Line"/>
            <p:cNvSpPr/>
            <p:nvPr/>
          </p:nvSpPr>
          <p:spPr>
            <a:xfrm>
              <a:off x="405499" y="4778859"/>
              <a:ext cx="5901006" cy="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315" name="Line"/>
            <p:cNvSpPr/>
            <p:nvPr/>
          </p:nvSpPr>
          <p:spPr>
            <a:xfrm flipV="1">
              <a:off x="430165" y="635848"/>
              <a:ext cx="1" cy="4150647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316" name="barkness"/>
            <p:cNvSpPr txBox="1"/>
            <p:nvPr/>
          </p:nvSpPr>
          <p:spPr>
            <a:xfrm>
              <a:off x="2795952" y="4815500"/>
              <a:ext cx="1491559" cy="409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400">
                  <a:solidFill>
                    <a:srgbClr val="FDFDFD"/>
                  </a:solidFill>
                </a:defRPr>
              </a:lvl1pPr>
            </a:lstStyle>
            <a:p>
              <a:pPr/>
              <a:r>
                <a:t>barkness</a:t>
              </a:r>
            </a:p>
          </p:txBody>
        </p:sp>
        <p:sp>
          <p:nvSpPr>
            <p:cNvPr id="317" name="cuteness"/>
            <p:cNvSpPr txBox="1"/>
            <p:nvPr/>
          </p:nvSpPr>
          <p:spPr>
            <a:xfrm rot="16200000">
              <a:off x="-437772" y="2507028"/>
              <a:ext cx="1284994" cy="409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2400">
                  <a:solidFill>
                    <a:srgbClr val="FDFDFD"/>
                  </a:solidFill>
                </a:defRPr>
              </a:lvl1pPr>
            </a:lstStyle>
            <a:p>
              <a:pPr/>
              <a:r>
                <a:t>cuteness</a:t>
              </a:r>
            </a:p>
          </p:txBody>
        </p:sp>
        <p:pic>
          <p:nvPicPr>
            <p:cNvPr id="318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40685" y="0"/>
              <a:ext cx="579672" cy="57967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35" name="Group"/>
            <p:cNvGrpSpPr/>
            <p:nvPr/>
          </p:nvGrpSpPr>
          <p:grpSpPr>
            <a:xfrm flipH="1">
              <a:off x="714578" y="1199182"/>
              <a:ext cx="5281578" cy="3025249"/>
              <a:chOff x="0" y="0"/>
              <a:chExt cx="5281576" cy="3025247"/>
            </a:xfrm>
          </p:grpSpPr>
          <p:sp>
            <p:nvSpPr>
              <p:cNvPr id="319" name="Circle"/>
              <p:cNvSpPr/>
              <p:nvPr/>
            </p:nvSpPr>
            <p:spPr>
              <a:xfrm>
                <a:off x="315129" y="2168093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0" name="Circle"/>
              <p:cNvSpPr/>
              <p:nvPr/>
            </p:nvSpPr>
            <p:spPr>
              <a:xfrm>
                <a:off x="0" y="2773143"/>
                <a:ext cx="252104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1" name="Circle"/>
              <p:cNvSpPr/>
              <p:nvPr/>
            </p:nvSpPr>
            <p:spPr>
              <a:xfrm>
                <a:off x="1008415" y="2016831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2" name="Circle"/>
              <p:cNvSpPr/>
              <p:nvPr/>
            </p:nvSpPr>
            <p:spPr>
              <a:xfrm>
                <a:off x="718496" y="2596670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3" name="Circle"/>
              <p:cNvSpPr/>
              <p:nvPr/>
            </p:nvSpPr>
            <p:spPr>
              <a:xfrm>
                <a:off x="1387952" y="1210098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4" name="Circle"/>
              <p:cNvSpPr/>
              <p:nvPr/>
            </p:nvSpPr>
            <p:spPr>
              <a:xfrm>
                <a:off x="1373966" y="1726911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5" name="Circle"/>
              <p:cNvSpPr/>
              <p:nvPr/>
            </p:nvSpPr>
            <p:spPr>
              <a:xfrm>
                <a:off x="1865568" y="2016831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6" name="Circle"/>
              <p:cNvSpPr/>
              <p:nvPr/>
            </p:nvSpPr>
            <p:spPr>
              <a:xfrm>
                <a:off x="2092462" y="1210098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7" name="Circle"/>
              <p:cNvSpPr/>
              <p:nvPr/>
            </p:nvSpPr>
            <p:spPr>
              <a:xfrm>
                <a:off x="2911799" y="908519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8" name="Circle"/>
              <p:cNvSpPr/>
              <p:nvPr/>
            </p:nvSpPr>
            <p:spPr>
              <a:xfrm>
                <a:off x="2690972" y="1563044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29" name="Circle"/>
              <p:cNvSpPr/>
              <p:nvPr/>
            </p:nvSpPr>
            <p:spPr>
              <a:xfrm>
                <a:off x="3504244" y="453787"/>
                <a:ext cx="252105" cy="252104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30" name="Circle"/>
              <p:cNvSpPr/>
              <p:nvPr/>
            </p:nvSpPr>
            <p:spPr>
              <a:xfrm>
                <a:off x="4109293" y="0"/>
                <a:ext cx="252105" cy="252104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31" name="Circle"/>
              <p:cNvSpPr/>
              <p:nvPr/>
            </p:nvSpPr>
            <p:spPr>
              <a:xfrm>
                <a:off x="5029472" y="308827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32" name="Circle"/>
              <p:cNvSpPr/>
              <p:nvPr/>
            </p:nvSpPr>
            <p:spPr>
              <a:xfrm>
                <a:off x="3945426" y="542023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33" name="Circle"/>
              <p:cNvSpPr/>
              <p:nvPr/>
            </p:nvSpPr>
            <p:spPr>
              <a:xfrm>
                <a:off x="3605085" y="1021020"/>
                <a:ext cx="252105" cy="252105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  <p:sp>
            <p:nvSpPr>
              <p:cNvPr id="334" name="Circle"/>
              <p:cNvSpPr/>
              <p:nvPr/>
            </p:nvSpPr>
            <p:spPr>
              <a:xfrm>
                <a:off x="4714343" y="0"/>
                <a:ext cx="252105" cy="252104"/>
              </a:xfrm>
              <a:prstGeom prst="ellipse">
                <a:avLst/>
              </a:prstGeom>
              <a:gradFill flip="none" rotWithShape="1">
                <a:gsLst>
                  <a:gs pos="0">
                    <a:srgbClr val="202099"/>
                  </a:gs>
                  <a:gs pos="100000">
                    <a:srgbClr val="A4A4E7"/>
                  </a:gs>
                </a:gsLst>
                <a:lin ang="16200000" scaled="0"/>
              </a:gradFill>
              <a:ln w="25400" cap="flat">
                <a:solidFill>
                  <a:srgbClr val="000000"/>
                </a:solidFill>
                <a:prstDash val="solid"/>
                <a:round/>
              </a:ln>
              <a:effectLst>
                <a:outerShdw sx="100000" sy="100000" kx="0" ky="0" algn="b" rotWithShape="0" blurRad="38100" dist="23000" dir="5400000">
                  <a:srgbClr val="000000">
                    <a:alpha val="35000"/>
                  </a:srgbClr>
                </a:outerShdw>
              </a:effectLst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chemeClr val="accent3">
                        <a:lumOff val="44000"/>
                      </a:schemeClr>
                    </a:solidFill>
                  </a:defRPr>
                </a:pPr>
              </a:p>
            </p:txBody>
          </p:sp>
        </p:grpSp>
        <p:pic>
          <p:nvPicPr>
            <p:cNvPr id="336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607990" y="4345790"/>
              <a:ext cx="941456" cy="8661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7" name="Line"/>
            <p:cNvSpPr/>
            <p:nvPr/>
          </p:nvSpPr>
          <p:spPr>
            <a:xfrm>
              <a:off x="878679" y="1277362"/>
              <a:ext cx="5326105" cy="3016490"/>
            </a:xfrm>
            <a:prstGeom prst="line">
              <a:avLst/>
            </a:prstGeom>
            <a:noFill/>
            <a:ln w="127000" cap="flat">
              <a:solidFill>
                <a:srgbClr val="FFE800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1" name="Multivariate regre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Multivariate regression</a:t>
            </a:r>
          </a:p>
        </p:txBody>
      </p:sp>
      <p:sp>
        <p:nvSpPr>
          <p:cNvPr id="342" name="Line"/>
          <p:cNvSpPr/>
          <p:nvPr/>
        </p:nvSpPr>
        <p:spPr>
          <a:xfrm>
            <a:off x="421734" y="5225433"/>
            <a:ext cx="3627537" cy="1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43" name="Line"/>
          <p:cNvSpPr/>
          <p:nvPr/>
        </p:nvSpPr>
        <p:spPr>
          <a:xfrm flipV="1">
            <a:off x="436897" y="2678592"/>
            <a:ext cx="1" cy="2551536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44" name="furriness"/>
          <p:cNvSpPr txBox="1"/>
          <p:nvPr/>
        </p:nvSpPr>
        <p:spPr>
          <a:xfrm>
            <a:off x="1837181" y="5206575"/>
            <a:ext cx="1031697" cy="3412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1500">
                <a:solidFill>
                  <a:srgbClr val="FDFDFD"/>
                </a:solidFill>
              </a:defRPr>
            </a:lvl1pPr>
          </a:lstStyle>
          <a:p>
            <a:pPr/>
            <a:r>
              <a:t>furriness</a:t>
            </a:r>
          </a:p>
        </p:txBody>
      </p:sp>
      <p:pic>
        <p:nvPicPr>
          <p:cNvPr id="34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0701" y="5047262"/>
            <a:ext cx="475736" cy="356344"/>
          </a:xfrm>
          <a:prstGeom prst="rect">
            <a:avLst/>
          </a:prstGeom>
          <a:ln w="12700">
            <a:miter lim="400000"/>
          </a:ln>
        </p:spPr>
      </p:pic>
      <p:pic>
        <p:nvPicPr>
          <p:cNvPr id="34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8944" y="2287716"/>
            <a:ext cx="356344" cy="356343"/>
          </a:xfrm>
          <a:prstGeom prst="rect">
            <a:avLst/>
          </a:prstGeom>
          <a:ln w="12700">
            <a:miter lim="400000"/>
          </a:ln>
        </p:spPr>
      </p:pic>
      <p:sp>
        <p:nvSpPr>
          <p:cNvPr id="347" name="Circle"/>
          <p:cNvSpPr/>
          <p:nvPr/>
        </p:nvSpPr>
        <p:spPr>
          <a:xfrm>
            <a:off x="815880" y="4603329"/>
            <a:ext cx="143013" cy="14301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48" name="Circle"/>
          <p:cNvSpPr/>
          <p:nvPr/>
        </p:nvSpPr>
        <p:spPr>
          <a:xfrm>
            <a:off x="637114" y="4946559"/>
            <a:ext cx="143014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49" name="Circle"/>
          <p:cNvSpPr/>
          <p:nvPr/>
        </p:nvSpPr>
        <p:spPr>
          <a:xfrm>
            <a:off x="1209164" y="4517521"/>
            <a:ext cx="143014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0" name="Circle"/>
          <p:cNvSpPr/>
          <p:nvPr/>
        </p:nvSpPr>
        <p:spPr>
          <a:xfrm>
            <a:off x="1044700" y="4846450"/>
            <a:ext cx="143013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1" name="Circle"/>
          <p:cNvSpPr/>
          <p:nvPr/>
        </p:nvSpPr>
        <p:spPr>
          <a:xfrm>
            <a:off x="1424466" y="4059882"/>
            <a:ext cx="143014" cy="14301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2" name="Circle"/>
          <p:cNvSpPr/>
          <p:nvPr/>
        </p:nvSpPr>
        <p:spPr>
          <a:xfrm>
            <a:off x="1416532" y="4353057"/>
            <a:ext cx="143014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3" name="Circle"/>
          <p:cNvSpPr/>
          <p:nvPr/>
        </p:nvSpPr>
        <p:spPr>
          <a:xfrm>
            <a:off x="1695406" y="4517521"/>
            <a:ext cx="143014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4" name="Circle"/>
          <p:cNvSpPr/>
          <p:nvPr/>
        </p:nvSpPr>
        <p:spPr>
          <a:xfrm>
            <a:off x="1824118" y="4059882"/>
            <a:ext cx="143013" cy="14301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5" name="Circle"/>
          <p:cNvSpPr/>
          <p:nvPr/>
        </p:nvSpPr>
        <p:spPr>
          <a:xfrm>
            <a:off x="2288908" y="3888803"/>
            <a:ext cx="143014" cy="14301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6" name="Circle"/>
          <p:cNvSpPr/>
          <p:nvPr/>
        </p:nvSpPr>
        <p:spPr>
          <a:xfrm>
            <a:off x="2163638" y="4260099"/>
            <a:ext cx="143014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7" name="Circle"/>
          <p:cNvSpPr/>
          <p:nvPr/>
        </p:nvSpPr>
        <p:spPr>
          <a:xfrm>
            <a:off x="2624988" y="3630844"/>
            <a:ext cx="143013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8" name="Circle"/>
          <p:cNvSpPr/>
          <p:nvPr/>
        </p:nvSpPr>
        <p:spPr>
          <a:xfrm>
            <a:off x="2968218" y="3373421"/>
            <a:ext cx="143013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59" name="Circle"/>
          <p:cNvSpPr/>
          <p:nvPr/>
        </p:nvSpPr>
        <p:spPr>
          <a:xfrm>
            <a:off x="3490213" y="3548612"/>
            <a:ext cx="143014" cy="143013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60" name="Circle"/>
          <p:cNvSpPr/>
          <p:nvPr/>
        </p:nvSpPr>
        <p:spPr>
          <a:xfrm>
            <a:off x="2875260" y="3680898"/>
            <a:ext cx="143013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61" name="Circle"/>
          <p:cNvSpPr/>
          <p:nvPr/>
        </p:nvSpPr>
        <p:spPr>
          <a:xfrm>
            <a:off x="2682193" y="3952622"/>
            <a:ext cx="143013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62" name="Circle"/>
          <p:cNvSpPr/>
          <p:nvPr/>
        </p:nvSpPr>
        <p:spPr>
          <a:xfrm>
            <a:off x="3311448" y="3373421"/>
            <a:ext cx="143013" cy="143014"/>
          </a:xfrm>
          <a:prstGeom prst="ellipse">
            <a:avLst/>
          </a:prstGeom>
          <a:gradFill>
            <a:gsLst>
              <a:gs pos="0">
                <a:srgbClr val="202099"/>
              </a:gs>
              <a:gs pos="100000">
                <a:srgbClr val="A4A4E7"/>
              </a:gs>
            </a:gsLst>
            <a:lin ang="16200000"/>
          </a:gradFill>
          <a:ln w="25400">
            <a:solidFill>
              <a:srgbClr val="000000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</a:defRPr>
            </a:pPr>
          </a:p>
        </p:txBody>
      </p:sp>
      <p:sp>
        <p:nvSpPr>
          <p:cNvPr id="363" name="Line"/>
          <p:cNvSpPr/>
          <p:nvPr/>
        </p:nvSpPr>
        <p:spPr>
          <a:xfrm flipV="1">
            <a:off x="614491" y="3285201"/>
            <a:ext cx="3153885" cy="1796152"/>
          </a:xfrm>
          <a:prstGeom prst="line">
            <a:avLst/>
          </a:prstGeom>
          <a:ln w="127000">
            <a:solidFill>
              <a:srgbClr val="FFE8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64" name="Line"/>
          <p:cNvSpPr/>
          <p:nvPr/>
        </p:nvSpPr>
        <p:spPr>
          <a:xfrm>
            <a:off x="4970929" y="5279868"/>
            <a:ext cx="3473623" cy="1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65" name="Line"/>
          <p:cNvSpPr/>
          <p:nvPr/>
        </p:nvSpPr>
        <p:spPr>
          <a:xfrm flipV="1">
            <a:off x="4985448" y="2841087"/>
            <a:ext cx="1" cy="2443276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66" name="barkness"/>
          <p:cNvSpPr txBox="1"/>
          <p:nvPr/>
        </p:nvSpPr>
        <p:spPr>
          <a:xfrm>
            <a:off x="6301221" y="5293286"/>
            <a:ext cx="1031698" cy="330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1500">
                <a:solidFill>
                  <a:srgbClr val="FDFDFD"/>
                </a:solidFill>
              </a:defRPr>
            </a:lvl1pPr>
          </a:lstStyle>
          <a:p>
            <a:pPr/>
            <a:r>
              <a:t>barkness</a:t>
            </a:r>
          </a:p>
        </p:txBody>
      </p:sp>
      <p:sp>
        <p:nvSpPr>
          <p:cNvPr id="367" name="cuteness"/>
          <p:cNvSpPr txBox="1"/>
          <p:nvPr/>
        </p:nvSpPr>
        <p:spPr>
          <a:xfrm rot="16200000">
            <a:off x="4312691" y="3632648"/>
            <a:ext cx="923120" cy="475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1500">
                <a:solidFill>
                  <a:srgbClr val="FDFDFD"/>
                </a:solidFill>
              </a:defRPr>
            </a:lvl1pPr>
          </a:lstStyle>
          <a:p>
            <a:pPr/>
            <a:r>
              <a:t>cuteness</a:t>
            </a:r>
          </a:p>
        </p:txBody>
      </p:sp>
      <p:pic>
        <p:nvPicPr>
          <p:cNvPr id="36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15046" y="2466795"/>
            <a:ext cx="341224" cy="34122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85" name="Group"/>
          <p:cNvGrpSpPr/>
          <p:nvPr/>
        </p:nvGrpSpPr>
        <p:grpSpPr>
          <a:xfrm flipH="1">
            <a:off x="5152868" y="3172693"/>
            <a:ext cx="3108998" cy="1780811"/>
            <a:chOff x="0" y="0"/>
            <a:chExt cx="3108996" cy="1780809"/>
          </a:xfrm>
        </p:grpSpPr>
        <p:sp>
          <p:nvSpPr>
            <p:cNvPr id="369" name="Circle"/>
            <p:cNvSpPr/>
            <p:nvPr/>
          </p:nvSpPr>
          <p:spPr>
            <a:xfrm>
              <a:off x="185500" y="1276247"/>
              <a:ext cx="148402" cy="1484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0" name="Circle"/>
            <p:cNvSpPr/>
            <p:nvPr/>
          </p:nvSpPr>
          <p:spPr>
            <a:xfrm>
              <a:off x="0" y="1632409"/>
              <a:ext cx="148401" cy="1484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1" name="Circle"/>
            <p:cNvSpPr/>
            <p:nvPr/>
          </p:nvSpPr>
          <p:spPr>
            <a:xfrm>
              <a:off x="593603" y="1187206"/>
              <a:ext cx="148402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2" name="Circle"/>
            <p:cNvSpPr/>
            <p:nvPr/>
          </p:nvSpPr>
          <p:spPr>
            <a:xfrm>
              <a:off x="422942" y="1528528"/>
              <a:ext cx="148402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3" name="Circle"/>
            <p:cNvSpPr/>
            <p:nvPr/>
          </p:nvSpPr>
          <p:spPr>
            <a:xfrm>
              <a:off x="817017" y="712323"/>
              <a:ext cx="148402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4" name="Circle"/>
            <p:cNvSpPr/>
            <p:nvPr/>
          </p:nvSpPr>
          <p:spPr>
            <a:xfrm>
              <a:off x="808784" y="1016545"/>
              <a:ext cx="148402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5" name="Circle"/>
            <p:cNvSpPr/>
            <p:nvPr/>
          </p:nvSpPr>
          <p:spPr>
            <a:xfrm>
              <a:off x="1098165" y="1187206"/>
              <a:ext cx="148402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6" name="Circle"/>
            <p:cNvSpPr/>
            <p:nvPr/>
          </p:nvSpPr>
          <p:spPr>
            <a:xfrm>
              <a:off x="1231726" y="712323"/>
              <a:ext cx="148402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7" name="Circle"/>
            <p:cNvSpPr/>
            <p:nvPr/>
          </p:nvSpPr>
          <p:spPr>
            <a:xfrm>
              <a:off x="1714029" y="534799"/>
              <a:ext cx="148402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8" name="Circle"/>
            <p:cNvSpPr/>
            <p:nvPr/>
          </p:nvSpPr>
          <p:spPr>
            <a:xfrm>
              <a:off x="1584039" y="920085"/>
              <a:ext cx="148402" cy="1484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79" name="Circle"/>
            <p:cNvSpPr/>
            <p:nvPr/>
          </p:nvSpPr>
          <p:spPr>
            <a:xfrm>
              <a:off x="2062771" y="267121"/>
              <a:ext cx="148401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80" name="Circle"/>
            <p:cNvSpPr/>
            <p:nvPr/>
          </p:nvSpPr>
          <p:spPr>
            <a:xfrm>
              <a:off x="2418932" y="0"/>
              <a:ext cx="148402" cy="1484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81" name="Circle"/>
            <p:cNvSpPr/>
            <p:nvPr/>
          </p:nvSpPr>
          <p:spPr>
            <a:xfrm>
              <a:off x="2960596" y="181790"/>
              <a:ext cx="148401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82" name="Circle"/>
            <p:cNvSpPr/>
            <p:nvPr/>
          </p:nvSpPr>
          <p:spPr>
            <a:xfrm>
              <a:off x="2322472" y="319061"/>
              <a:ext cx="148402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83" name="Circle"/>
            <p:cNvSpPr/>
            <p:nvPr/>
          </p:nvSpPr>
          <p:spPr>
            <a:xfrm>
              <a:off x="2122131" y="601023"/>
              <a:ext cx="148402" cy="148402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384" name="Circle"/>
            <p:cNvSpPr/>
            <p:nvPr/>
          </p:nvSpPr>
          <p:spPr>
            <a:xfrm>
              <a:off x="2775095" y="0"/>
              <a:ext cx="148401" cy="148401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</p:grpSp>
      <p:pic>
        <p:nvPicPr>
          <p:cNvPr id="38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22021" y="5024942"/>
            <a:ext cx="554188" cy="509852"/>
          </a:xfrm>
          <a:prstGeom prst="rect">
            <a:avLst/>
          </a:prstGeom>
          <a:ln w="12700">
            <a:miter lim="400000"/>
          </a:ln>
        </p:spPr>
      </p:pic>
      <p:sp>
        <p:nvSpPr>
          <p:cNvPr id="387" name="Line"/>
          <p:cNvSpPr/>
          <p:nvPr/>
        </p:nvSpPr>
        <p:spPr>
          <a:xfrm>
            <a:off x="5249465" y="3218714"/>
            <a:ext cx="3135209" cy="1775655"/>
          </a:xfrm>
          <a:prstGeom prst="line">
            <a:avLst/>
          </a:prstGeom>
          <a:ln w="127000">
            <a:solidFill>
              <a:srgbClr val="FFE8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88" name="cuteness"/>
          <p:cNvSpPr txBox="1"/>
          <p:nvPr/>
        </p:nvSpPr>
        <p:spPr>
          <a:xfrm rot="16200000">
            <a:off x="-163427" y="3632648"/>
            <a:ext cx="923120" cy="475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defRPr sz="1500">
                <a:solidFill>
                  <a:srgbClr val="FDFDFD"/>
                </a:solidFill>
              </a:defRPr>
            </a:lvl1pPr>
          </a:lstStyle>
          <a:p>
            <a:pPr/>
            <a:r>
              <a:t>cuteness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1" name="CUTENESS = a FURRINESS + b BARKNESS + c"/>
          <p:cNvSpPr txBox="1"/>
          <p:nvPr>
            <p:ph type="body" sz="quarter" idx="1"/>
          </p:nvPr>
        </p:nvSpPr>
        <p:spPr>
          <a:xfrm>
            <a:off x="100250" y="2763939"/>
            <a:ext cx="8943499" cy="649288"/>
          </a:xfrm>
          <a:prstGeom prst="rect">
            <a:avLst/>
          </a:prstGeom>
        </p:spPr>
        <p:txBody>
          <a:bodyPr/>
          <a:lstStyle/>
          <a:p>
            <a:pPr/>
            <a:r>
              <a:t>CUTENESS = </a:t>
            </a:r>
            <a:r>
              <a:rPr b="1">
                <a:solidFill>
                  <a:srgbClr val="FFE900"/>
                </a:solidFill>
              </a:rPr>
              <a:t>a</a:t>
            </a:r>
            <a:r>
              <a:t> FURRINESS + </a:t>
            </a:r>
            <a:r>
              <a:rPr b="1">
                <a:solidFill>
                  <a:srgbClr val="FFE600"/>
                </a:solidFill>
              </a:rPr>
              <a:t>b</a:t>
            </a:r>
            <a:r>
              <a:t> BARKNESS + </a:t>
            </a:r>
            <a:r>
              <a:rPr b="1">
                <a:solidFill>
                  <a:srgbClr val="FFDB00"/>
                </a:solidFill>
              </a:rPr>
              <a:t>c</a:t>
            </a:r>
          </a:p>
        </p:txBody>
      </p:sp>
      <p:sp>
        <p:nvSpPr>
          <p:cNvPr id="392" name="Regression Eq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Regression Equation</a:t>
            </a:r>
          </a:p>
        </p:txBody>
      </p:sp>
      <p:sp>
        <p:nvSpPr>
          <p:cNvPr id="393" name="a is the slope of the FURRINESS line  —&gt; positive value"/>
          <p:cNvSpPr txBox="1"/>
          <p:nvPr/>
        </p:nvSpPr>
        <p:spPr>
          <a:xfrm>
            <a:off x="712735" y="4488243"/>
            <a:ext cx="5501045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chemeClr val="accent3">
                    <a:lumOff val="44000"/>
                  </a:schemeClr>
                </a:solidFill>
              </a:defRPr>
            </a:pPr>
            <a:r>
              <a:rPr b="1">
                <a:solidFill>
                  <a:srgbClr val="FFDE00"/>
                </a:solidFill>
              </a:rPr>
              <a:t>a</a:t>
            </a:r>
            <a:r>
              <a:t> is the slope of the FURRINESS line  —&gt; positive value</a:t>
            </a:r>
          </a:p>
        </p:txBody>
      </p:sp>
      <p:sp>
        <p:nvSpPr>
          <p:cNvPr id="394" name="b is the slope of the BARKNESS line —&gt; negative value"/>
          <p:cNvSpPr txBox="1"/>
          <p:nvPr/>
        </p:nvSpPr>
        <p:spPr>
          <a:xfrm>
            <a:off x="728957" y="5113637"/>
            <a:ext cx="5468105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chemeClr val="accent3">
                    <a:lumOff val="44000"/>
                  </a:schemeClr>
                </a:solidFill>
              </a:defRPr>
            </a:pPr>
            <a:r>
              <a:rPr b="1">
                <a:solidFill>
                  <a:srgbClr val="FFE100"/>
                </a:solidFill>
              </a:rPr>
              <a:t>b</a:t>
            </a:r>
            <a:r>
              <a:t> is the slope of the BARKNESS line —&gt; negative value</a:t>
            </a:r>
          </a:p>
        </p:txBody>
      </p:sp>
      <p:sp>
        <p:nvSpPr>
          <p:cNvPr id="395" name="Line"/>
          <p:cNvSpPr/>
          <p:nvPr/>
        </p:nvSpPr>
        <p:spPr>
          <a:xfrm flipV="1">
            <a:off x="6555176" y="4466468"/>
            <a:ext cx="581867" cy="363591"/>
          </a:xfrm>
          <a:prstGeom prst="line">
            <a:avLst/>
          </a:prstGeom>
          <a:ln w="63500">
            <a:solidFill>
              <a:srgbClr val="FFDC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96" name="Line"/>
          <p:cNvSpPr/>
          <p:nvPr/>
        </p:nvSpPr>
        <p:spPr>
          <a:xfrm flipH="1" flipV="1">
            <a:off x="6555176" y="5091861"/>
            <a:ext cx="581867" cy="363592"/>
          </a:xfrm>
          <a:prstGeom prst="line">
            <a:avLst/>
          </a:prstGeom>
          <a:ln w="63500">
            <a:solidFill>
              <a:srgbClr val="FFDC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97" name="c is a constant"/>
          <p:cNvSpPr txBox="1"/>
          <p:nvPr/>
        </p:nvSpPr>
        <p:spPr>
          <a:xfrm>
            <a:off x="729205" y="5739031"/>
            <a:ext cx="1528624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chemeClr val="accent3">
                    <a:lumOff val="44000"/>
                  </a:schemeClr>
                </a:solidFill>
              </a:defRPr>
            </a:pPr>
            <a:r>
              <a:rPr b="1">
                <a:solidFill>
                  <a:srgbClr val="FFE100"/>
                </a:solidFill>
              </a:rPr>
              <a:t>c</a:t>
            </a:r>
            <a:r>
              <a:t> is a constant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00" name="Multivariate regression surface can be automatically determined"/>
          <p:cNvSpPr txBox="1"/>
          <p:nvPr>
            <p:ph type="title"/>
          </p:nvPr>
        </p:nvSpPr>
        <p:spPr>
          <a:xfrm>
            <a:off x="457200" y="231775"/>
            <a:ext cx="8229600" cy="1503165"/>
          </a:xfrm>
          <a:prstGeom prst="rect">
            <a:avLst/>
          </a:prstGeom>
        </p:spPr>
        <p:txBody>
          <a:bodyPr/>
          <a:lstStyle>
            <a:lvl1pPr>
              <a:defRPr sz="3900"/>
            </a:lvl1pPr>
          </a:lstStyle>
          <a:p>
            <a:pPr/>
            <a:r>
              <a:t>Multivariate regression surface can be automatically determined</a:t>
            </a:r>
          </a:p>
        </p:txBody>
      </p:sp>
      <p:pic>
        <p:nvPicPr>
          <p:cNvPr id="401" name="2Dregression.gif" descr="2Dregression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1747" y="2195264"/>
            <a:ext cx="3920506" cy="392050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05" name="Group"/>
          <p:cNvGrpSpPr/>
          <p:nvPr/>
        </p:nvGrpSpPr>
        <p:grpSpPr>
          <a:xfrm>
            <a:off x="4782462" y="3114754"/>
            <a:ext cx="1710056" cy="2362479"/>
            <a:chOff x="0" y="0"/>
            <a:chExt cx="1710054" cy="2362477"/>
          </a:xfrm>
        </p:grpSpPr>
        <p:sp>
          <p:nvSpPr>
            <p:cNvPr id="402" name="Rectangle"/>
            <p:cNvSpPr/>
            <p:nvPr/>
          </p:nvSpPr>
          <p:spPr>
            <a:xfrm>
              <a:off x="116840" y="0"/>
              <a:ext cx="733227" cy="213638"/>
            </a:xfrm>
            <a:prstGeom prst="rect">
              <a:avLst/>
            </a:pr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3" name="Rectangle"/>
            <p:cNvSpPr/>
            <p:nvPr/>
          </p:nvSpPr>
          <p:spPr>
            <a:xfrm>
              <a:off x="0" y="2148840"/>
              <a:ext cx="733227" cy="213638"/>
            </a:xfrm>
            <a:prstGeom prst="rect">
              <a:avLst/>
            </a:pr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04" name="Rectangle"/>
            <p:cNvSpPr/>
            <p:nvPr/>
          </p:nvSpPr>
          <p:spPr>
            <a:xfrm>
              <a:off x="1397000" y="1168400"/>
              <a:ext cx="313055" cy="213638"/>
            </a:xfrm>
            <a:prstGeom prst="rect">
              <a:avLst/>
            </a:pr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406" name="Rectangle"/>
          <p:cNvSpPr/>
          <p:nvPr/>
        </p:nvSpPr>
        <p:spPr>
          <a:xfrm>
            <a:off x="2616200" y="2204720"/>
            <a:ext cx="3911600" cy="666036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07" name="furriness"/>
          <p:cNvSpPr txBox="1"/>
          <p:nvPr/>
        </p:nvSpPr>
        <p:spPr>
          <a:xfrm>
            <a:off x="4902701" y="5299709"/>
            <a:ext cx="758389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furriness</a:t>
            </a:r>
          </a:p>
        </p:txBody>
      </p:sp>
      <p:sp>
        <p:nvSpPr>
          <p:cNvPr id="408" name="barkness"/>
          <p:cNvSpPr txBox="1"/>
          <p:nvPr/>
        </p:nvSpPr>
        <p:spPr>
          <a:xfrm>
            <a:off x="2906261" y="5030469"/>
            <a:ext cx="770519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barkness</a:t>
            </a:r>
          </a:p>
        </p:txBody>
      </p:sp>
      <p:sp>
        <p:nvSpPr>
          <p:cNvPr id="409" name="attractiveness"/>
          <p:cNvSpPr txBox="1"/>
          <p:nvPr/>
        </p:nvSpPr>
        <p:spPr>
          <a:xfrm>
            <a:off x="4186740" y="2952749"/>
            <a:ext cx="1126591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attractiveness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2" name="In WEKA…"/>
          <p:cNvSpPr txBox="1"/>
          <p:nvPr>
            <p:ph type="title"/>
          </p:nvPr>
        </p:nvSpPr>
        <p:spPr>
          <a:xfrm>
            <a:off x="457200" y="2674937"/>
            <a:ext cx="8229600" cy="1508126"/>
          </a:xfrm>
          <a:prstGeom prst="rect">
            <a:avLst/>
          </a:prstGeom>
        </p:spPr>
        <p:txBody>
          <a:bodyPr/>
          <a:lstStyle/>
          <a:p>
            <a:pPr/>
            <a:r>
              <a:t>In WEKA…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5" name="Linear regression is still model fitting, i.e., description rather than predic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</a:p>
          <a:p>
            <a:pPr algn="l"/>
          </a:p>
          <a:p>
            <a:pPr marL="25400" indent="-25400" algn="l"/>
            <a:r>
              <a:t>Linear regression is still model fitting, i.e., </a:t>
            </a:r>
            <a:r>
              <a:rPr b="1"/>
              <a:t>description</a:t>
            </a:r>
            <a:r>
              <a:t> rather than </a:t>
            </a:r>
            <a:r>
              <a:rPr b="1"/>
              <a:t>prediction</a:t>
            </a:r>
            <a:endParaRPr b="1"/>
          </a:p>
          <a:p>
            <a:pPr marL="25400" indent="-25400" algn="l"/>
            <a:endParaRPr b="1"/>
          </a:p>
          <a:p>
            <a:pPr marL="25400" indent="-25400" algn="l"/>
            <a:r>
              <a:t>In other words: reproduction rather than prediction (and we are NOT interested in reproduction)</a:t>
            </a:r>
          </a:p>
        </p:txBody>
      </p:sp>
      <p:sp>
        <p:nvSpPr>
          <p:cNvPr id="416" name="How to measure the prediction pow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to measure the prediction power?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9" name="Fit the model to a subset of the data (training)…"/>
          <p:cNvSpPr txBox="1"/>
          <p:nvPr>
            <p:ph type="body" sz="half" idx="1"/>
          </p:nvPr>
        </p:nvSpPr>
        <p:spPr>
          <a:xfrm>
            <a:off x="385325" y="1081731"/>
            <a:ext cx="8373350" cy="1597584"/>
          </a:xfrm>
          <a:prstGeom prst="rect">
            <a:avLst/>
          </a:prstGeom>
        </p:spPr>
        <p:txBody>
          <a:bodyPr/>
          <a:lstStyle/>
          <a:p>
            <a:pPr algn="l">
              <a:defRPr sz="2800"/>
            </a:pPr>
            <a:r>
              <a:t>Fit the model to a subset of the data (training)</a:t>
            </a:r>
          </a:p>
          <a:p>
            <a:pPr marL="0" indent="0" algn="l">
              <a:defRPr sz="2800"/>
            </a:pPr>
            <a:r>
              <a:t>Test the predictions on the remaining data in a cross-validation procedure</a:t>
            </a:r>
          </a:p>
        </p:txBody>
      </p:sp>
      <p:sp>
        <p:nvSpPr>
          <p:cNvPr id="420" name="Prediction using Linear Regression"/>
          <p:cNvSpPr txBox="1"/>
          <p:nvPr>
            <p:ph type="title"/>
          </p:nvPr>
        </p:nvSpPr>
        <p:spPr>
          <a:xfrm>
            <a:off x="457200" y="92074"/>
            <a:ext cx="8229600" cy="1025646"/>
          </a:xfrm>
          <a:prstGeom prst="rect">
            <a:avLst/>
          </a:prstGeom>
        </p:spPr>
        <p:txBody>
          <a:bodyPr/>
          <a:lstStyle>
            <a:lvl1pPr>
              <a:defRPr sz="3700"/>
            </a:lvl1pPr>
          </a:lstStyle>
          <a:p>
            <a:pPr/>
            <a:r>
              <a:t>Prediction using Linear Regression</a:t>
            </a:r>
          </a:p>
        </p:txBody>
      </p:sp>
      <p:sp>
        <p:nvSpPr>
          <p:cNvPr id="421" name="Line"/>
          <p:cNvSpPr/>
          <p:nvPr/>
        </p:nvSpPr>
        <p:spPr>
          <a:xfrm>
            <a:off x="2246913" y="6488548"/>
            <a:ext cx="4275498" cy="1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22" name="Line"/>
          <p:cNvSpPr/>
          <p:nvPr/>
        </p:nvSpPr>
        <p:spPr>
          <a:xfrm flipV="1">
            <a:off x="2264784" y="3486782"/>
            <a:ext cx="1" cy="3007299"/>
          </a:xfrm>
          <a:prstGeom prst="line">
            <a:avLst/>
          </a:prstGeom>
          <a:ln w="50800">
            <a:solidFill>
              <a:schemeClr val="accent1"/>
            </a:solidFill>
            <a:bevel/>
            <a:tailEnd type="arrow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pic>
        <p:nvPicPr>
          <p:cNvPr id="42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30173" y="6278552"/>
            <a:ext cx="560714" cy="419994"/>
          </a:xfrm>
          <a:prstGeom prst="rect">
            <a:avLst/>
          </a:prstGeom>
          <a:ln w="12700">
            <a:miter lim="400000"/>
          </a:ln>
        </p:spPr>
      </p:pic>
      <p:pic>
        <p:nvPicPr>
          <p:cNvPr id="42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55046" y="3026086"/>
            <a:ext cx="419994" cy="41999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36" name="Group"/>
          <p:cNvGrpSpPr/>
          <p:nvPr/>
        </p:nvGrpSpPr>
        <p:grpSpPr>
          <a:xfrm>
            <a:off x="2981155" y="4203447"/>
            <a:ext cx="4247071" cy="2006982"/>
            <a:chOff x="0" y="0"/>
            <a:chExt cx="4247070" cy="2006980"/>
          </a:xfrm>
        </p:grpSpPr>
        <p:sp>
          <p:nvSpPr>
            <p:cNvPr id="425" name="Line"/>
            <p:cNvSpPr/>
            <p:nvPr/>
          </p:nvSpPr>
          <p:spPr>
            <a:xfrm flipV="1">
              <a:off x="84307" y="1738975"/>
              <a:ext cx="1" cy="155166"/>
            </a:xfrm>
            <a:prstGeom prst="line">
              <a:avLst/>
            </a:prstGeom>
            <a:noFill/>
            <a:ln w="50800" cap="flat">
              <a:solidFill>
                <a:srgbClr val="FF272D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26" name="Line"/>
            <p:cNvSpPr/>
            <p:nvPr/>
          </p:nvSpPr>
          <p:spPr>
            <a:xfrm flipV="1">
              <a:off x="2027407" y="703925"/>
              <a:ext cx="1" cy="155166"/>
            </a:xfrm>
            <a:prstGeom prst="line">
              <a:avLst/>
            </a:prstGeom>
            <a:noFill/>
            <a:ln w="50800" cap="flat">
              <a:solidFill>
                <a:srgbClr val="FF272D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27" name="Line"/>
            <p:cNvSpPr/>
            <p:nvPr/>
          </p:nvSpPr>
          <p:spPr>
            <a:xfrm flipV="1">
              <a:off x="1011407" y="1059525"/>
              <a:ext cx="1" cy="155166"/>
            </a:xfrm>
            <a:prstGeom prst="line">
              <a:avLst/>
            </a:prstGeom>
            <a:noFill/>
            <a:ln w="50800" cap="flat">
              <a:solidFill>
                <a:srgbClr val="FF272D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28" name="Line"/>
            <p:cNvSpPr/>
            <p:nvPr/>
          </p:nvSpPr>
          <p:spPr>
            <a:xfrm flipV="1">
              <a:off x="2754482" y="157825"/>
              <a:ext cx="1" cy="155166"/>
            </a:xfrm>
            <a:prstGeom prst="line">
              <a:avLst/>
            </a:prstGeom>
            <a:noFill/>
            <a:ln w="50800" cap="flat">
              <a:solidFill>
                <a:srgbClr val="FF272D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grpSp>
          <p:nvGrpSpPr>
            <p:cNvPr id="435" name="Group"/>
            <p:cNvGrpSpPr/>
            <p:nvPr/>
          </p:nvGrpSpPr>
          <p:grpSpPr>
            <a:xfrm>
              <a:off x="0" y="-1"/>
              <a:ext cx="4247071" cy="2006982"/>
              <a:chOff x="0" y="0"/>
              <a:chExt cx="4247070" cy="2006980"/>
            </a:xfrm>
          </p:grpSpPr>
          <p:grpSp>
            <p:nvGrpSpPr>
              <p:cNvPr id="433" name="Group"/>
              <p:cNvGrpSpPr/>
              <p:nvPr/>
            </p:nvGrpSpPr>
            <p:grpSpPr>
              <a:xfrm>
                <a:off x="0" y="102277"/>
                <a:ext cx="2840199" cy="1904704"/>
                <a:chOff x="0" y="0"/>
                <a:chExt cx="2840198" cy="1904703"/>
              </a:xfrm>
            </p:grpSpPr>
            <p:sp>
              <p:nvSpPr>
                <p:cNvPr id="429" name="Circle"/>
                <p:cNvSpPr/>
                <p:nvPr/>
              </p:nvSpPr>
              <p:spPr>
                <a:xfrm>
                  <a:off x="0" y="1736145"/>
                  <a:ext cx="168558" cy="168559"/>
                </a:xfrm>
                <a:prstGeom prst="ellipse">
                  <a:avLst/>
                </a:prstGeom>
                <a:solidFill>
                  <a:srgbClr val="00F900"/>
                </a:soli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30" name="Circle"/>
                <p:cNvSpPr/>
                <p:nvPr/>
              </p:nvSpPr>
              <p:spPr>
                <a:xfrm>
                  <a:off x="918639" y="809077"/>
                  <a:ext cx="168559" cy="168559"/>
                </a:xfrm>
                <a:prstGeom prst="ellipse">
                  <a:avLst/>
                </a:prstGeom>
                <a:solidFill>
                  <a:srgbClr val="00F900"/>
                </a:soli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31" name="Circle"/>
                <p:cNvSpPr/>
                <p:nvPr/>
              </p:nvSpPr>
              <p:spPr>
                <a:xfrm>
                  <a:off x="1929986" y="682659"/>
                  <a:ext cx="168559" cy="168558"/>
                </a:xfrm>
                <a:prstGeom prst="ellipse">
                  <a:avLst/>
                </a:prstGeom>
                <a:solidFill>
                  <a:srgbClr val="00F900"/>
                </a:soli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32" name="Circle"/>
                <p:cNvSpPr/>
                <p:nvPr/>
              </p:nvSpPr>
              <p:spPr>
                <a:xfrm>
                  <a:off x="2671640" y="0"/>
                  <a:ext cx="168559" cy="168558"/>
                </a:xfrm>
                <a:prstGeom prst="ellipse">
                  <a:avLst/>
                </a:prstGeom>
                <a:solidFill>
                  <a:srgbClr val="00F900"/>
                </a:soli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</p:grpSp>
          <p:sp>
            <p:nvSpPr>
              <p:cNvPr id="434" name="TEST"/>
              <p:cNvSpPr txBox="1"/>
              <p:nvPr/>
            </p:nvSpPr>
            <p:spPr>
              <a:xfrm>
                <a:off x="3428108" y="0"/>
                <a:ext cx="818963" cy="447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sz="2400">
                    <a:solidFill>
                      <a:schemeClr val="accent3">
                        <a:lumOff val="44000"/>
                      </a:schemeClr>
                    </a:solidFill>
                  </a:defRPr>
                </a:lvl1pPr>
              </a:lstStyle>
              <a:p>
                <a:pPr/>
                <a:r>
                  <a:t>TEST</a:t>
                </a:r>
              </a:p>
            </p:txBody>
          </p:sp>
        </p:grpSp>
      </p:grpSp>
      <p:grpSp>
        <p:nvGrpSpPr>
          <p:cNvPr id="453" name="Group"/>
          <p:cNvGrpSpPr/>
          <p:nvPr/>
        </p:nvGrpSpPr>
        <p:grpSpPr>
          <a:xfrm>
            <a:off x="2500765" y="3837280"/>
            <a:ext cx="4916207" cy="2491139"/>
            <a:chOff x="0" y="0"/>
            <a:chExt cx="4916206" cy="2491138"/>
          </a:xfrm>
        </p:grpSpPr>
        <p:grpSp>
          <p:nvGrpSpPr>
            <p:cNvPr id="451" name="Group"/>
            <p:cNvGrpSpPr/>
            <p:nvPr/>
          </p:nvGrpSpPr>
          <p:grpSpPr>
            <a:xfrm>
              <a:off x="-1" y="-1"/>
              <a:ext cx="4916208" cy="2491140"/>
              <a:chOff x="0" y="0"/>
              <a:chExt cx="4916206" cy="2491138"/>
            </a:xfrm>
          </p:grpSpPr>
          <p:grpSp>
            <p:nvGrpSpPr>
              <p:cNvPr id="449" name="Group"/>
              <p:cNvGrpSpPr/>
              <p:nvPr/>
            </p:nvGrpSpPr>
            <p:grpSpPr>
              <a:xfrm>
                <a:off x="0" y="468444"/>
                <a:ext cx="3531286" cy="2022695"/>
                <a:chOff x="0" y="0"/>
                <a:chExt cx="3531285" cy="2022693"/>
              </a:xfrm>
            </p:grpSpPr>
            <p:sp>
              <p:nvSpPr>
                <p:cNvPr id="437" name="Circle"/>
                <p:cNvSpPr/>
                <p:nvPr/>
              </p:nvSpPr>
              <p:spPr>
                <a:xfrm>
                  <a:off x="210697" y="1449597"/>
                  <a:ext cx="168558" cy="16855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38" name="Circle"/>
                <p:cNvSpPr/>
                <p:nvPr/>
              </p:nvSpPr>
              <p:spPr>
                <a:xfrm>
                  <a:off x="0" y="1854136"/>
                  <a:ext cx="168558" cy="16855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39" name="Circle"/>
                <p:cNvSpPr/>
                <p:nvPr/>
              </p:nvSpPr>
              <p:spPr>
                <a:xfrm>
                  <a:off x="674231" y="1348462"/>
                  <a:ext cx="168558" cy="16855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40" name="Circle"/>
                <p:cNvSpPr/>
                <p:nvPr/>
              </p:nvSpPr>
              <p:spPr>
                <a:xfrm>
                  <a:off x="927991" y="809077"/>
                  <a:ext cx="168559" cy="16855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41" name="Circle"/>
                <p:cNvSpPr/>
                <p:nvPr/>
              </p:nvSpPr>
              <p:spPr>
                <a:xfrm>
                  <a:off x="918639" y="1154620"/>
                  <a:ext cx="168559" cy="16855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42" name="Circle"/>
                <p:cNvSpPr/>
                <p:nvPr/>
              </p:nvSpPr>
              <p:spPr>
                <a:xfrm>
                  <a:off x="1247327" y="1348462"/>
                  <a:ext cx="168559" cy="16855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43" name="Circle"/>
                <p:cNvSpPr/>
                <p:nvPr/>
              </p:nvSpPr>
              <p:spPr>
                <a:xfrm>
                  <a:off x="1946842" y="607440"/>
                  <a:ext cx="168559" cy="16855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44" name="Circle"/>
                <p:cNvSpPr/>
                <p:nvPr/>
              </p:nvSpPr>
              <p:spPr>
                <a:xfrm>
                  <a:off x="1799196" y="1045058"/>
                  <a:ext cx="168559" cy="16855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45" name="Circle"/>
                <p:cNvSpPr/>
                <p:nvPr/>
              </p:nvSpPr>
              <p:spPr>
                <a:xfrm>
                  <a:off x="2342953" y="303404"/>
                  <a:ext cx="168559" cy="16855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46" name="Circle"/>
                <p:cNvSpPr/>
                <p:nvPr/>
              </p:nvSpPr>
              <p:spPr>
                <a:xfrm>
                  <a:off x="2747491" y="0"/>
                  <a:ext cx="168559" cy="16855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47" name="Circle"/>
                <p:cNvSpPr/>
                <p:nvPr/>
              </p:nvSpPr>
              <p:spPr>
                <a:xfrm>
                  <a:off x="3362728" y="206483"/>
                  <a:ext cx="168558" cy="16855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  <p:sp>
              <p:nvSpPr>
                <p:cNvPr id="448" name="Circle"/>
                <p:cNvSpPr/>
                <p:nvPr/>
              </p:nvSpPr>
              <p:spPr>
                <a:xfrm>
                  <a:off x="2637929" y="362399"/>
                  <a:ext cx="168559" cy="168559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rgbClr val="202099"/>
                    </a:gs>
                    <a:gs pos="100000">
                      <a:srgbClr val="A4A4E7"/>
                    </a:gs>
                  </a:gsLst>
                  <a:lin ang="16200000" scaled="0"/>
                </a:gradFill>
                <a:ln w="25400" cap="flat">
                  <a:solidFill>
                    <a:srgbClr val="000000"/>
                  </a:solidFill>
                  <a:prstDash val="solid"/>
                  <a:round/>
                </a:ln>
                <a:effectLst>
                  <a:outerShdw sx="100000" sy="100000" kx="0" ky="0" algn="b" rotWithShape="0" blurRad="38100" dist="23000" dir="5400000">
                    <a:srgbClr val="000000">
                      <a:alpha val="35000"/>
                    </a:srgbClr>
                  </a:outerShdw>
                </a:effectLst>
              </p:spPr>
              <p:txBody>
                <a:bodyPr wrap="square" lIns="45719" tIns="45719" rIns="45719" bIns="45719" numCol="1" anchor="t">
                  <a:noAutofit/>
                </a:bodyPr>
                <a:lstStyle/>
                <a:p>
                  <a:pPr>
                    <a:defRPr>
                      <a:solidFill>
                        <a:schemeClr val="accent3">
                          <a:lumOff val="44000"/>
                        </a:schemeClr>
                      </a:solidFill>
                    </a:defRPr>
                  </a:pPr>
                </a:p>
              </p:txBody>
            </p:sp>
          </p:grpSp>
          <p:sp>
            <p:nvSpPr>
              <p:cNvPr id="450" name="TRAIN"/>
              <p:cNvSpPr txBox="1"/>
              <p:nvPr/>
            </p:nvSpPr>
            <p:spPr>
              <a:xfrm>
                <a:off x="3903321" y="0"/>
                <a:ext cx="1012886" cy="447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sz="2400">
                    <a:solidFill>
                      <a:schemeClr val="accent3">
                        <a:lumOff val="44000"/>
                      </a:schemeClr>
                    </a:solidFill>
                  </a:defRPr>
                </a:lvl1pPr>
              </a:lstStyle>
              <a:p>
                <a:pPr/>
                <a:r>
                  <a:t>TRAIN</a:t>
                </a:r>
              </a:p>
            </p:txBody>
          </p:sp>
        </p:grpSp>
        <p:sp>
          <p:nvSpPr>
            <p:cNvPr id="452" name="Line"/>
            <p:cNvSpPr/>
            <p:nvPr/>
          </p:nvSpPr>
          <p:spPr>
            <a:xfrm flipV="1">
              <a:off x="113965" y="515471"/>
              <a:ext cx="3377645" cy="1857394"/>
            </a:xfrm>
            <a:prstGeom prst="line">
              <a:avLst/>
            </a:prstGeom>
            <a:noFill/>
            <a:ln w="63500" cap="flat">
              <a:solidFill>
                <a:srgbClr val="FDFB00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36" grpId="2"/>
      <p:bldP build="whole" bldLvl="1" animBg="1" rev="0" advAuto="0" spid="453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56" name="Linear Regression applied to Housing.arff…"/>
          <p:cNvSpPr txBox="1"/>
          <p:nvPr>
            <p:ph type="body" sz="quarter" idx="1"/>
          </p:nvPr>
        </p:nvSpPr>
        <p:spPr>
          <a:xfrm>
            <a:off x="457200" y="2807335"/>
            <a:ext cx="8229600" cy="1243331"/>
          </a:xfrm>
          <a:prstGeom prst="rect">
            <a:avLst/>
          </a:prstGeom>
        </p:spPr>
        <p:txBody>
          <a:bodyPr/>
          <a:lstStyle/>
          <a:p>
            <a:pPr/>
            <a:r>
              <a:t>Linear Regression applied to Housing.arff…</a:t>
            </a:r>
          </a:p>
        </p:txBody>
      </p:sp>
      <p:sp>
        <p:nvSpPr>
          <p:cNvPr id="457" name="WEK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WEKA</a:t>
            </a:r>
          </a:p>
        </p:txBody>
      </p:sp>
      <p:sp>
        <p:nvSpPr>
          <p:cNvPr id="458" name="www.cs.cmu.edu/afs/cs/academic/class/15381-s07/www/hw6/cal_housing.arff"/>
          <p:cNvSpPr txBox="1"/>
          <p:nvPr/>
        </p:nvSpPr>
        <p:spPr>
          <a:xfrm>
            <a:off x="1523052" y="6239509"/>
            <a:ext cx="6097896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u="sng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chemeClr val="accent3">
                    <a:lumOff val="44000"/>
                  </a:schemeClr>
                </a:solidFill>
                <a:uFillTx/>
              </a:defRPr>
            </a:pPr>
            <a:r>
              <a:rPr u="sng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hlinkClick r:id="rId2" invalidUrl="" action="" tgtFrame="" tooltip="" history="1" highlightClick="0" endSnd="0"/>
              </a:rPr>
              <a:t>www.cs.cmu.edu/afs/cs/academic/class/15381-s07/www/hw6/cal_housing.arff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6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38237" y="0"/>
            <a:ext cx="688240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462" name="label"/>
          <p:cNvSpPr txBox="1"/>
          <p:nvPr/>
        </p:nvSpPr>
        <p:spPr>
          <a:xfrm>
            <a:off x="696461" y="3196589"/>
            <a:ext cx="574934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label</a:t>
            </a:r>
          </a:p>
        </p:txBody>
      </p:sp>
      <p:sp>
        <p:nvSpPr>
          <p:cNvPr id="463" name="weighted…"/>
          <p:cNvSpPr txBox="1"/>
          <p:nvPr/>
        </p:nvSpPr>
        <p:spPr>
          <a:xfrm>
            <a:off x="674548" y="3902709"/>
            <a:ext cx="1066861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chemeClr val="accent3">
                    <a:lumOff val="44000"/>
                  </a:schemeClr>
                </a:solidFill>
              </a:defRPr>
            </a:pPr>
            <a:r>
              <a:t>weighted</a:t>
            </a:r>
          </a:p>
          <a:p>
            <a:pPr>
              <a:defRPr sz="1600">
                <a:solidFill>
                  <a:schemeClr val="accent3">
                    <a:lumOff val="44000"/>
                  </a:schemeClr>
                </a:solidFill>
              </a:defRPr>
            </a:pPr>
            <a:r>
              <a:t>features</a:t>
            </a:r>
          </a:p>
        </p:txBody>
      </p:sp>
      <p:sp>
        <p:nvSpPr>
          <p:cNvPr id="464" name="Line"/>
          <p:cNvSpPr/>
          <p:nvPr/>
        </p:nvSpPr>
        <p:spPr>
          <a:xfrm>
            <a:off x="1336039" y="3362959"/>
            <a:ext cx="837553" cy="1"/>
          </a:xfrm>
          <a:prstGeom prst="line">
            <a:avLst/>
          </a:prstGeom>
          <a:ln w="25400">
            <a:solidFill>
              <a:srgbClr val="FFEB00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65" name="Line"/>
          <p:cNvSpPr/>
          <p:nvPr/>
        </p:nvSpPr>
        <p:spPr>
          <a:xfrm flipV="1">
            <a:off x="1676399" y="3721602"/>
            <a:ext cx="568036" cy="347478"/>
          </a:xfrm>
          <a:prstGeom prst="line">
            <a:avLst/>
          </a:prstGeom>
          <a:ln w="25400">
            <a:solidFill>
              <a:srgbClr val="FFEB00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66" name="Line"/>
          <p:cNvSpPr/>
          <p:nvPr/>
        </p:nvSpPr>
        <p:spPr>
          <a:xfrm>
            <a:off x="1635760" y="4312919"/>
            <a:ext cx="647774" cy="301367"/>
          </a:xfrm>
          <a:prstGeom prst="line">
            <a:avLst/>
          </a:prstGeom>
          <a:ln w="25400">
            <a:solidFill>
              <a:srgbClr val="FFEB00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67" name="Line"/>
          <p:cNvSpPr/>
          <p:nvPr/>
        </p:nvSpPr>
        <p:spPr>
          <a:xfrm>
            <a:off x="1635895" y="4175759"/>
            <a:ext cx="642417" cy="1"/>
          </a:xfrm>
          <a:prstGeom prst="line">
            <a:avLst/>
          </a:prstGeom>
          <a:ln w="25400">
            <a:solidFill>
              <a:srgbClr val="FFEB00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68" name="Rectangle"/>
          <p:cNvSpPr/>
          <p:nvPr/>
        </p:nvSpPr>
        <p:spPr>
          <a:xfrm>
            <a:off x="2230120" y="4940299"/>
            <a:ext cx="4913313" cy="1909327"/>
          </a:xfrm>
          <a:prstGeom prst="rect">
            <a:avLst/>
          </a:prstGeom>
          <a:solidFill>
            <a:schemeClr val="accent3">
              <a:lumOff val="44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69" name="Note the very large coefficients!…"/>
          <p:cNvSpPr txBox="1"/>
          <p:nvPr/>
        </p:nvSpPr>
        <p:spPr>
          <a:xfrm>
            <a:off x="5817101" y="3940809"/>
            <a:ext cx="2503324" cy="47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Note the very large coefficients!</a:t>
            </a:r>
          </a:p>
          <a:p>
            <a:pPr/>
            <a:r>
              <a:t>What is the cause?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"/>
          <p:cNvSpPr txBox="1"/>
          <p:nvPr>
            <p:ph type="sldNum" sz="quarter" idx="2"/>
          </p:nvPr>
        </p:nvSpPr>
        <p:spPr>
          <a:xfrm>
            <a:off x="8420374" y="6409054"/>
            <a:ext cx="248690" cy="358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8" name="Evaluation:…"/>
          <p:cNvSpPr txBox="1"/>
          <p:nvPr>
            <p:ph type="title"/>
          </p:nvPr>
        </p:nvSpPr>
        <p:spPr>
          <a:xfrm>
            <a:off x="457200" y="132714"/>
            <a:ext cx="8229600" cy="150812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Evaluation: </a:t>
            </a:r>
          </a:p>
          <a:p>
            <a:pPr>
              <a:defRPr sz="2400"/>
            </a:pPr>
            <a:r>
              <a:t>how well does it estimate the class labels of the dots?</a:t>
            </a:r>
          </a:p>
        </p:txBody>
      </p:sp>
      <p:grpSp>
        <p:nvGrpSpPr>
          <p:cNvPr id="77" name="Group"/>
          <p:cNvGrpSpPr/>
          <p:nvPr/>
        </p:nvGrpSpPr>
        <p:grpSpPr>
          <a:xfrm>
            <a:off x="1752600" y="1802993"/>
            <a:ext cx="5638800" cy="3886201"/>
            <a:chOff x="0" y="0"/>
            <a:chExt cx="5638800" cy="3886200"/>
          </a:xfrm>
        </p:grpSpPr>
        <p:sp>
          <p:nvSpPr>
            <p:cNvPr id="59" name="Circle"/>
            <p:cNvSpPr/>
            <p:nvPr/>
          </p:nvSpPr>
          <p:spPr>
            <a:xfrm>
              <a:off x="838200" y="13716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0" name="Circle"/>
            <p:cNvSpPr/>
            <p:nvPr/>
          </p:nvSpPr>
          <p:spPr>
            <a:xfrm>
              <a:off x="685800" y="1524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1" name="Circle"/>
            <p:cNvSpPr/>
            <p:nvPr/>
          </p:nvSpPr>
          <p:spPr>
            <a:xfrm>
              <a:off x="1600200" y="3048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" name="Circle"/>
            <p:cNvSpPr/>
            <p:nvPr/>
          </p:nvSpPr>
          <p:spPr>
            <a:xfrm>
              <a:off x="2667000" y="1524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" name="Circle"/>
            <p:cNvSpPr/>
            <p:nvPr/>
          </p:nvSpPr>
          <p:spPr>
            <a:xfrm>
              <a:off x="0" y="19050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" name="Circle"/>
            <p:cNvSpPr/>
            <p:nvPr/>
          </p:nvSpPr>
          <p:spPr>
            <a:xfrm>
              <a:off x="1828800" y="25908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5" name="Circle"/>
            <p:cNvSpPr/>
            <p:nvPr/>
          </p:nvSpPr>
          <p:spPr>
            <a:xfrm>
              <a:off x="762000" y="36576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6" name="Circle"/>
            <p:cNvSpPr/>
            <p:nvPr/>
          </p:nvSpPr>
          <p:spPr>
            <a:xfrm>
              <a:off x="2057400" y="11430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7" name="Circle"/>
            <p:cNvSpPr/>
            <p:nvPr/>
          </p:nvSpPr>
          <p:spPr>
            <a:xfrm>
              <a:off x="3810000" y="7620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8" name="Circle"/>
            <p:cNvSpPr/>
            <p:nvPr/>
          </p:nvSpPr>
          <p:spPr>
            <a:xfrm>
              <a:off x="3276600" y="10668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9" name="Circle"/>
            <p:cNvSpPr/>
            <p:nvPr/>
          </p:nvSpPr>
          <p:spPr>
            <a:xfrm>
              <a:off x="3657600" y="23622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70" name="Circle"/>
            <p:cNvSpPr/>
            <p:nvPr/>
          </p:nvSpPr>
          <p:spPr>
            <a:xfrm>
              <a:off x="4038600" y="32766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71" name="Circle"/>
            <p:cNvSpPr/>
            <p:nvPr/>
          </p:nvSpPr>
          <p:spPr>
            <a:xfrm>
              <a:off x="3505200" y="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72" name="Circle"/>
            <p:cNvSpPr/>
            <p:nvPr/>
          </p:nvSpPr>
          <p:spPr>
            <a:xfrm>
              <a:off x="4572000" y="15240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73" name="Circle"/>
            <p:cNvSpPr/>
            <p:nvPr/>
          </p:nvSpPr>
          <p:spPr>
            <a:xfrm>
              <a:off x="2438400" y="18288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74" name="Circle"/>
            <p:cNvSpPr/>
            <p:nvPr/>
          </p:nvSpPr>
          <p:spPr>
            <a:xfrm>
              <a:off x="2362200" y="3124200"/>
              <a:ext cx="228600" cy="228600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75" name="Circle"/>
            <p:cNvSpPr/>
            <p:nvPr/>
          </p:nvSpPr>
          <p:spPr>
            <a:xfrm>
              <a:off x="5410200" y="23622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76" name="Circle"/>
            <p:cNvSpPr/>
            <p:nvPr/>
          </p:nvSpPr>
          <p:spPr>
            <a:xfrm>
              <a:off x="4800600" y="6858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grpSp>
        <p:nvGrpSpPr>
          <p:cNvPr id="80" name="Group"/>
          <p:cNvGrpSpPr/>
          <p:nvPr/>
        </p:nvGrpSpPr>
        <p:grpSpPr>
          <a:xfrm>
            <a:off x="1255770" y="1610734"/>
            <a:ext cx="6442754" cy="4531703"/>
            <a:chOff x="0" y="0"/>
            <a:chExt cx="6442753" cy="4531701"/>
          </a:xfrm>
        </p:grpSpPr>
        <p:sp>
          <p:nvSpPr>
            <p:cNvPr id="78" name="Line"/>
            <p:cNvSpPr/>
            <p:nvPr/>
          </p:nvSpPr>
          <p:spPr>
            <a:xfrm>
              <a:off x="0" y="4523364"/>
              <a:ext cx="6442754" cy="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79" name="Line"/>
            <p:cNvSpPr/>
            <p:nvPr/>
          </p:nvSpPr>
          <p:spPr>
            <a:xfrm flipV="1">
              <a:off x="26929" y="-1"/>
              <a:ext cx="1" cy="4531703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</p:grpSp>
      <p:sp>
        <p:nvSpPr>
          <p:cNvPr id="81" name="Feature 1"/>
          <p:cNvSpPr txBox="1"/>
          <p:nvPr/>
        </p:nvSpPr>
        <p:spPr>
          <a:xfrm>
            <a:off x="3846569" y="6163933"/>
            <a:ext cx="1261156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DFDFD"/>
                </a:solidFill>
              </a:defRPr>
            </a:lvl1pPr>
          </a:lstStyle>
          <a:p>
            <a:pPr/>
            <a:r>
              <a:t>Feature 1</a:t>
            </a:r>
          </a:p>
        </p:txBody>
      </p:sp>
      <p:sp>
        <p:nvSpPr>
          <p:cNvPr id="82" name="Feature 2"/>
          <p:cNvSpPr txBox="1"/>
          <p:nvPr/>
        </p:nvSpPr>
        <p:spPr>
          <a:xfrm rot="16200000">
            <a:off x="376623" y="3684815"/>
            <a:ext cx="1261155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DFDFD"/>
                </a:solidFill>
              </a:defRPr>
            </a:lvl1pPr>
          </a:lstStyle>
          <a:p>
            <a:pPr/>
            <a:r>
              <a:t>Feature 2</a:t>
            </a:r>
          </a:p>
        </p:txBody>
      </p:sp>
      <p:sp>
        <p:nvSpPr>
          <p:cNvPr id="83" name="Circle"/>
          <p:cNvSpPr/>
          <p:nvPr/>
        </p:nvSpPr>
        <p:spPr>
          <a:xfrm>
            <a:off x="4810759" y="2644095"/>
            <a:ext cx="228601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84" name="Circle"/>
          <p:cNvSpPr/>
          <p:nvPr/>
        </p:nvSpPr>
        <p:spPr>
          <a:xfrm>
            <a:off x="3205479" y="3834993"/>
            <a:ext cx="228601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85" name="Circle"/>
          <p:cNvSpPr/>
          <p:nvPr/>
        </p:nvSpPr>
        <p:spPr>
          <a:xfrm>
            <a:off x="5176520" y="3834993"/>
            <a:ext cx="228601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86" name="Circle"/>
          <p:cNvSpPr/>
          <p:nvPr/>
        </p:nvSpPr>
        <p:spPr>
          <a:xfrm>
            <a:off x="4114800" y="49678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502" name="Group"/>
          <p:cNvGrpSpPr/>
          <p:nvPr/>
        </p:nvGrpSpPr>
        <p:grpSpPr>
          <a:xfrm>
            <a:off x="959138" y="3317460"/>
            <a:ext cx="4076124" cy="2331663"/>
            <a:chOff x="0" y="0"/>
            <a:chExt cx="4076123" cy="2331662"/>
          </a:xfrm>
        </p:grpSpPr>
        <p:sp>
          <p:nvSpPr>
            <p:cNvPr id="472" name="Line"/>
            <p:cNvSpPr/>
            <p:nvPr/>
          </p:nvSpPr>
          <p:spPr>
            <a:xfrm flipV="1">
              <a:off x="315124" y="1643786"/>
              <a:ext cx="1" cy="25423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73" name="Line"/>
            <p:cNvSpPr/>
            <p:nvPr/>
          </p:nvSpPr>
          <p:spPr>
            <a:xfrm flipV="1">
              <a:off x="769269" y="1547286"/>
              <a:ext cx="1" cy="9238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74" name="Line"/>
            <p:cNvSpPr/>
            <p:nvPr/>
          </p:nvSpPr>
          <p:spPr>
            <a:xfrm flipV="1">
              <a:off x="1479386" y="961852"/>
              <a:ext cx="1" cy="25423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75" name="Line"/>
            <p:cNvSpPr/>
            <p:nvPr/>
          </p:nvSpPr>
          <p:spPr>
            <a:xfrm flipV="1">
              <a:off x="1008727" y="1238486"/>
              <a:ext cx="1" cy="254230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76" name="Line"/>
            <p:cNvSpPr/>
            <p:nvPr/>
          </p:nvSpPr>
          <p:spPr>
            <a:xfrm flipV="1">
              <a:off x="1330757" y="1304662"/>
              <a:ext cx="1" cy="9238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77" name="Line"/>
            <p:cNvSpPr/>
            <p:nvPr/>
          </p:nvSpPr>
          <p:spPr>
            <a:xfrm flipV="1">
              <a:off x="2016102" y="813957"/>
              <a:ext cx="1" cy="11156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78" name="Line"/>
            <p:cNvSpPr/>
            <p:nvPr/>
          </p:nvSpPr>
          <p:spPr>
            <a:xfrm flipV="1">
              <a:off x="2404190" y="511519"/>
              <a:ext cx="1" cy="18142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79" name="Line"/>
            <p:cNvSpPr/>
            <p:nvPr/>
          </p:nvSpPr>
          <p:spPr>
            <a:xfrm flipV="1">
              <a:off x="2800534" y="223568"/>
              <a:ext cx="1" cy="25423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80" name="Line"/>
            <p:cNvSpPr/>
            <p:nvPr/>
          </p:nvSpPr>
          <p:spPr>
            <a:xfrm flipV="1">
              <a:off x="3403308" y="143368"/>
              <a:ext cx="1" cy="131075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81" name="Line"/>
            <p:cNvSpPr/>
            <p:nvPr/>
          </p:nvSpPr>
          <p:spPr>
            <a:xfrm flipV="1">
              <a:off x="1871447" y="1016208"/>
              <a:ext cx="1" cy="145520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82" name="Line"/>
            <p:cNvSpPr/>
            <p:nvPr/>
          </p:nvSpPr>
          <p:spPr>
            <a:xfrm flipV="1">
              <a:off x="2470247" y="674863"/>
              <a:ext cx="1" cy="87620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83" name="Line"/>
            <p:cNvSpPr/>
            <p:nvPr/>
          </p:nvSpPr>
          <p:spPr>
            <a:xfrm flipV="1">
              <a:off x="-1" y="-1"/>
              <a:ext cx="3641946" cy="2074104"/>
            </a:xfrm>
            <a:prstGeom prst="line">
              <a:avLst/>
            </a:prstGeom>
            <a:noFill/>
            <a:ln w="76200" cap="flat">
              <a:solidFill>
                <a:srgbClr val="FFE800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484" name="Circle"/>
            <p:cNvSpPr/>
            <p:nvPr/>
          </p:nvSpPr>
          <p:spPr>
            <a:xfrm>
              <a:off x="232552" y="1486045"/>
              <a:ext cx="165145" cy="16514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85" name="Circle"/>
            <p:cNvSpPr/>
            <p:nvPr/>
          </p:nvSpPr>
          <p:spPr>
            <a:xfrm>
              <a:off x="38990" y="1927423"/>
              <a:ext cx="165144" cy="16514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86" name="Circle"/>
            <p:cNvSpPr/>
            <p:nvPr/>
          </p:nvSpPr>
          <p:spPr>
            <a:xfrm>
              <a:off x="686697" y="1386959"/>
              <a:ext cx="165145" cy="16514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87" name="Circle"/>
            <p:cNvSpPr/>
            <p:nvPr/>
          </p:nvSpPr>
          <p:spPr>
            <a:xfrm>
              <a:off x="438982" y="1688329"/>
              <a:ext cx="165144" cy="16514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88" name="Circle"/>
            <p:cNvSpPr/>
            <p:nvPr/>
          </p:nvSpPr>
          <p:spPr>
            <a:xfrm>
              <a:off x="926155" y="1197044"/>
              <a:ext cx="165145" cy="16514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89" name="Circle"/>
            <p:cNvSpPr/>
            <p:nvPr/>
          </p:nvSpPr>
          <p:spPr>
            <a:xfrm>
              <a:off x="1248185" y="1386959"/>
              <a:ext cx="165145" cy="16514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0" name="Circle"/>
            <p:cNvSpPr/>
            <p:nvPr/>
          </p:nvSpPr>
          <p:spPr>
            <a:xfrm>
              <a:off x="1396814" y="858500"/>
              <a:ext cx="165145" cy="16514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1" name="Circle"/>
            <p:cNvSpPr/>
            <p:nvPr/>
          </p:nvSpPr>
          <p:spPr>
            <a:xfrm>
              <a:off x="1933531" y="660947"/>
              <a:ext cx="165144" cy="16514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2" name="Circle"/>
            <p:cNvSpPr/>
            <p:nvPr/>
          </p:nvSpPr>
          <p:spPr>
            <a:xfrm>
              <a:off x="1788875" y="1089701"/>
              <a:ext cx="165145" cy="16514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3" name="Circle"/>
            <p:cNvSpPr/>
            <p:nvPr/>
          </p:nvSpPr>
          <p:spPr>
            <a:xfrm>
              <a:off x="2321618" y="363069"/>
              <a:ext cx="165145" cy="16514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4" name="Circle"/>
            <p:cNvSpPr/>
            <p:nvPr/>
          </p:nvSpPr>
          <p:spPr>
            <a:xfrm>
              <a:off x="2717962" y="65811"/>
              <a:ext cx="165145" cy="16514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5" name="Circle"/>
            <p:cNvSpPr/>
            <p:nvPr/>
          </p:nvSpPr>
          <p:spPr>
            <a:xfrm>
              <a:off x="3320737" y="265857"/>
              <a:ext cx="165144" cy="16514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6" name="Circle"/>
            <p:cNvSpPr/>
            <p:nvPr/>
          </p:nvSpPr>
          <p:spPr>
            <a:xfrm>
              <a:off x="2604186" y="465903"/>
              <a:ext cx="165145" cy="16514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7" name="Circle"/>
            <p:cNvSpPr/>
            <p:nvPr/>
          </p:nvSpPr>
          <p:spPr>
            <a:xfrm>
              <a:off x="2387675" y="734642"/>
              <a:ext cx="165145" cy="16514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8" name="Circle"/>
            <p:cNvSpPr/>
            <p:nvPr/>
          </p:nvSpPr>
          <p:spPr>
            <a:xfrm>
              <a:off x="3114307" y="175586"/>
              <a:ext cx="165145" cy="165144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</a:defRPr>
              </a:pPr>
            </a:p>
          </p:txBody>
        </p:sp>
        <p:sp>
          <p:nvSpPr>
            <p:cNvPr id="499" name="Line"/>
            <p:cNvSpPr/>
            <p:nvPr/>
          </p:nvSpPr>
          <p:spPr>
            <a:xfrm flipV="1">
              <a:off x="2164142" y="2090922"/>
              <a:ext cx="1" cy="181421"/>
            </a:xfrm>
            <a:prstGeom prst="line">
              <a:avLst/>
            </a:prstGeom>
            <a:noFill/>
            <a:ln w="63500" cap="flat">
              <a:solidFill>
                <a:srgbClr val="FF2F05"/>
              </a:solidFill>
              <a:prstDash val="solid"/>
              <a:bevel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500" name="deviations from the model = error"/>
            <p:cNvSpPr txBox="1"/>
            <p:nvPr/>
          </p:nvSpPr>
          <p:spPr>
            <a:xfrm>
              <a:off x="2247168" y="2100572"/>
              <a:ext cx="1805587" cy="1621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600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deviations from the model = error</a:t>
              </a:r>
            </a:p>
          </p:txBody>
        </p:sp>
        <p:sp>
          <p:nvSpPr>
            <p:cNvPr id="501" name="Rectangle"/>
            <p:cNvSpPr/>
            <p:nvPr/>
          </p:nvSpPr>
          <p:spPr>
            <a:xfrm>
              <a:off x="2065554" y="2031603"/>
              <a:ext cx="2010570" cy="300060"/>
            </a:xfrm>
            <a:prstGeom prst="rect">
              <a:avLst/>
            </a:prstGeom>
            <a:noFill/>
            <a:ln w="25400" cap="flat">
              <a:solidFill>
                <a:schemeClr val="accent2">
                  <a:satOff val="-16666"/>
                  <a:lumOff val="15000"/>
                </a:schemeClr>
              </a:solidFill>
              <a:prstDash val="solid"/>
              <a:bevel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503" name="Text"/>
          <p:cNvSpPr txBox="1"/>
          <p:nvPr/>
        </p:nvSpPr>
        <p:spPr>
          <a:xfrm>
            <a:off x="472941" y="5929629"/>
            <a:ext cx="435878" cy="2819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504" name="http://www.cs.cmu.edu/afs/cs/academic/class/15381-s07/www/hw6/cal_housing.arff"/>
          <p:cNvSpPr txBox="1"/>
          <p:nvPr/>
        </p:nvSpPr>
        <p:spPr>
          <a:xfrm>
            <a:off x="1266770" y="6447154"/>
            <a:ext cx="6610460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u="sng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chemeClr val="accent3">
                    <a:lumOff val="44000"/>
                  </a:schemeClr>
                </a:solidFill>
                <a:uFillTx/>
              </a:defRPr>
            </a:pPr>
            <a:r>
              <a:rPr u="sng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hlinkClick r:id="rId2" invalidUrl="" action="" tgtFrame="" tooltip="" history="1" highlightClick="0" endSnd="0"/>
              </a:rPr>
              <a:t>http://www.cs.cmu.edu/afs/cs/academic/class/15381-s07/www/hw6/cal_housing.arff</a:t>
            </a:r>
          </a:p>
        </p:txBody>
      </p:sp>
      <p:grpSp>
        <p:nvGrpSpPr>
          <p:cNvPr id="511" name="Group"/>
          <p:cNvGrpSpPr/>
          <p:nvPr/>
        </p:nvGrpSpPr>
        <p:grpSpPr>
          <a:xfrm>
            <a:off x="500379" y="342899"/>
            <a:ext cx="6501875" cy="2415144"/>
            <a:chOff x="0" y="0"/>
            <a:chExt cx="6501873" cy="2415142"/>
          </a:xfrm>
        </p:grpSpPr>
        <p:pic>
          <p:nvPicPr>
            <p:cNvPr id="505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664135"/>
              <a:ext cx="5477511" cy="17510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06" name="Results of WEKA’s Linear Regression…"/>
            <p:cNvSpPr txBox="1"/>
            <p:nvPr/>
          </p:nvSpPr>
          <p:spPr>
            <a:xfrm>
              <a:off x="2393" y="0"/>
              <a:ext cx="4270064" cy="624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</a:defRPr>
              </a:pPr>
              <a:r>
                <a:t>Results of WEKA’s Linear Regression </a:t>
              </a:r>
            </a:p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</a:defRPr>
              </a:pPr>
              <a:r>
                <a:t>applied to Housing regression task:</a:t>
              </a:r>
            </a:p>
          </p:txBody>
        </p:sp>
        <p:sp>
          <p:nvSpPr>
            <p:cNvPr id="507" name="Line"/>
            <p:cNvSpPr/>
            <p:nvPr/>
          </p:nvSpPr>
          <p:spPr>
            <a:xfrm flipH="1">
              <a:off x="5119052" y="1659850"/>
              <a:ext cx="930742" cy="1"/>
            </a:xfrm>
            <a:prstGeom prst="line">
              <a:avLst/>
            </a:prstGeom>
            <a:noFill/>
            <a:ln w="38100" cap="flat">
              <a:solidFill>
                <a:srgbClr val="FF2606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508" name="Line"/>
            <p:cNvSpPr/>
            <p:nvPr/>
          </p:nvSpPr>
          <p:spPr>
            <a:xfrm flipH="1" flipV="1">
              <a:off x="5119052" y="1461730"/>
              <a:ext cx="930742" cy="1"/>
            </a:xfrm>
            <a:prstGeom prst="line">
              <a:avLst/>
            </a:prstGeom>
            <a:noFill/>
            <a:ln w="38100" cap="flat">
              <a:solidFill>
                <a:srgbClr val="FF2606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509" name="MAE"/>
            <p:cNvSpPr txBox="1"/>
            <p:nvPr/>
          </p:nvSpPr>
          <p:spPr>
            <a:xfrm>
              <a:off x="6078720" y="1320760"/>
              <a:ext cx="423154" cy="281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MAE</a:t>
              </a:r>
            </a:p>
          </p:txBody>
        </p:sp>
        <p:sp>
          <p:nvSpPr>
            <p:cNvPr id="510" name="MSE"/>
            <p:cNvSpPr txBox="1"/>
            <p:nvPr/>
          </p:nvSpPr>
          <p:spPr>
            <a:xfrm>
              <a:off x="6078720" y="1518880"/>
              <a:ext cx="400086" cy="281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/>
              <a:r>
                <a:t>MSE</a:t>
              </a:r>
            </a:p>
          </p:txBody>
        </p:sp>
      </p:grpSp>
      <p:sp>
        <p:nvSpPr>
          <p:cNvPr id="512" name="MAE: Mean of the absolute deviations…"/>
          <p:cNvSpPr txBox="1"/>
          <p:nvPr/>
        </p:nvSpPr>
        <p:spPr>
          <a:xfrm>
            <a:off x="5370060" y="3572509"/>
            <a:ext cx="3634624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500">
                <a:solidFill>
                  <a:schemeClr val="accent3">
                    <a:lumOff val="44000"/>
                  </a:schemeClr>
                </a:solidFill>
              </a:defRPr>
            </a:pPr>
            <a:r>
              <a:t>MAE: Mean of the absolute deviations</a:t>
            </a:r>
          </a:p>
          <a:p>
            <a:pPr>
              <a:defRPr sz="1500">
                <a:solidFill>
                  <a:schemeClr val="accent3">
                    <a:lumOff val="44000"/>
                  </a:schemeClr>
                </a:solidFill>
              </a:defRPr>
            </a:pPr>
            <a:r>
              <a:t>MSE: Mean of the squared deviations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15" name="in regression &amp; classification"/>
          <p:cNvSpPr txBox="1"/>
          <p:nvPr>
            <p:ph type="body" sz="quarter" idx="1"/>
          </p:nvPr>
        </p:nvSpPr>
        <p:spPr>
          <a:xfrm>
            <a:off x="457200" y="3028255"/>
            <a:ext cx="8229600" cy="801490"/>
          </a:xfrm>
          <a:prstGeom prst="rect">
            <a:avLst/>
          </a:prstGeom>
        </p:spPr>
        <p:txBody>
          <a:bodyPr/>
          <a:lstStyle/>
          <a:p>
            <a:pPr/>
            <a:r>
              <a:t>in regression &amp; classification</a:t>
            </a:r>
          </a:p>
        </p:txBody>
      </p:sp>
      <p:sp>
        <p:nvSpPr>
          <p:cNvPr id="516" name="Model Complex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Complexity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PLEASE NOTE!…"/>
          <p:cNvSpPr txBox="1"/>
          <p:nvPr>
            <p:ph type="title"/>
          </p:nvPr>
        </p:nvSpPr>
        <p:spPr>
          <a:xfrm>
            <a:off x="457200" y="-1842"/>
            <a:ext cx="8229600" cy="952242"/>
          </a:xfrm>
          <a:prstGeom prst="rect">
            <a:avLst/>
          </a:prstGeom>
        </p:spPr>
        <p:txBody>
          <a:bodyPr/>
          <a:lstStyle/>
          <a:p>
            <a:pPr defTabSz="343814">
              <a:defRPr sz="2160"/>
            </a:pPr>
            <a:r>
              <a:t>PLEASE NOTE! </a:t>
            </a:r>
          </a:p>
          <a:p>
            <a:pPr defTabSz="343814">
              <a:defRPr sz="2160"/>
            </a:pPr>
            <a:r>
              <a:t>Classification versus Regression (related to 2 types of scatterplots)</a:t>
            </a:r>
          </a:p>
        </p:txBody>
      </p:sp>
      <p:sp>
        <p:nvSpPr>
          <p:cNvPr id="519" name="In classification, the model induced from the data defines a decision boundary that separates the data described by 2 features into 2 classes (e.g., cats versus dogs) or more.…"/>
          <p:cNvSpPr txBox="1"/>
          <p:nvPr>
            <p:ph type="body" sz="half" idx="1"/>
          </p:nvPr>
        </p:nvSpPr>
        <p:spPr>
          <a:xfrm>
            <a:off x="457199" y="1235520"/>
            <a:ext cx="5321799" cy="4197771"/>
          </a:xfrm>
          <a:prstGeom prst="rect">
            <a:avLst/>
          </a:prstGeom>
        </p:spPr>
        <p:txBody>
          <a:bodyPr/>
          <a:lstStyle/>
          <a:p>
            <a:pPr marL="332613" indent="-332613" defTabSz="443483">
              <a:spcBef>
                <a:spcPts val="500"/>
              </a:spcBef>
              <a:defRPr sz="2100"/>
            </a:pPr>
            <a:r>
              <a:t>In classification, the model induced from the data defines a decision boundary that </a:t>
            </a:r>
            <a:r>
              <a:rPr b="1"/>
              <a:t>separates</a:t>
            </a:r>
            <a:r>
              <a:t> the data described by 2 features into 2 classes (e.g.,</a:t>
            </a:r>
            <a:r>
              <a:rPr i="1"/>
              <a:t> cats </a:t>
            </a:r>
            <a:r>
              <a:t>versus </a:t>
            </a:r>
            <a:r>
              <a:rPr i="1"/>
              <a:t>dogs</a:t>
            </a:r>
            <a:r>
              <a:t>) or more.</a:t>
            </a:r>
          </a:p>
          <a:p>
            <a:pPr marL="332613" indent="-332613" defTabSz="443483">
              <a:spcBef>
                <a:spcPts val="500"/>
              </a:spcBef>
              <a:defRPr sz="2100"/>
            </a:pPr>
          </a:p>
          <a:p>
            <a:pPr marL="332613" indent="-332613" defTabSz="443483">
              <a:spcBef>
                <a:spcPts val="500"/>
              </a:spcBef>
              <a:defRPr sz="2100"/>
            </a:pPr>
          </a:p>
          <a:p>
            <a:pPr marL="332613" indent="-332613" defTabSz="443483">
              <a:spcBef>
                <a:spcPts val="500"/>
              </a:spcBef>
              <a:defRPr sz="2100"/>
            </a:pPr>
            <a:r>
              <a:t>In regression, the model induced from the data </a:t>
            </a:r>
            <a:r>
              <a:rPr b="1"/>
              <a:t>fits</a:t>
            </a:r>
            <a:r>
              <a:t> the data to describe the relation between 2 features or between a feature (e.g., </a:t>
            </a:r>
            <a:r>
              <a:rPr i="1"/>
              <a:t>furriness</a:t>
            </a:r>
            <a:r>
              <a:t>) and the label (e.g., </a:t>
            </a:r>
            <a:r>
              <a:rPr i="1"/>
              <a:t>cuteness</a:t>
            </a:r>
            <a:r>
              <a:t>)</a:t>
            </a:r>
          </a:p>
        </p:txBody>
      </p:sp>
      <p:grpSp>
        <p:nvGrpSpPr>
          <p:cNvPr id="540" name="Group"/>
          <p:cNvGrpSpPr/>
          <p:nvPr/>
        </p:nvGrpSpPr>
        <p:grpSpPr>
          <a:xfrm>
            <a:off x="6363424" y="3635522"/>
            <a:ext cx="2762557" cy="1977492"/>
            <a:chOff x="-1" y="-1"/>
            <a:chExt cx="2762556" cy="1977491"/>
          </a:xfrm>
        </p:grpSpPr>
        <p:sp>
          <p:nvSpPr>
            <p:cNvPr id="520" name="Line"/>
            <p:cNvSpPr/>
            <p:nvPr/>
          </p:nvSpPr>
          <p:spPr>
            <a:xfrm>
              <a:off x="103204" y="1864413"/>
              <a:ext cx="2299780" cy="2"/>
            </a:xfrm>
            <a:prstGeom prst="line">
              <a:avLst/>
            </a:prstGeom>
            <a:noFill/>
            <a:ln w="50800" cap="flat">
              <a:solidFill>
                <a:srgbClr val="CC9933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21" name="Line"/>
            <p:cNvSpPr/>
            <p:nvPr/>
          </p:nvSpPr>
          <p:spPr>
            <a:xfrm flipV="1">
              <a:off x="112817" y="248068"/>
              <a:ext cx="3" cy="1619326"/>
            </a:xfrm>
            <a:prstGeom prst="line">
              <a:avLst/>
            </a:prstGeom>
            <a:noFill/>
            <a:ln w="50800" cap="flat">
              <a:solidFill>
                <a:srgbClr val="CC9933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pic>
          <p:nvPicPr>
            <p:cNvPr id="522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460947" y="1751337"/>
              <a:ext cx="301609" cy="2261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523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2" y="-2"/>
              <a:ext cx="225917" cy="2261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24" name="Circle"/>
            <p:cNvSpPr/>
            <p:nvPr/>
          </p:nvSpPr>
          <p:spPr>
            <a:xfrm>
              <a:off x="353083" y="1469596"/>
              <a:ext cx="90671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25" name="Circle"/>
            <p:cNvSpPr/>
            <p:nvPr/>
          </p:nvSpPr>
          <p:spPr>
            <a:xfrm>
              <a:off x="239750" y="1687426"/>
              <a:ext cx="90671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26" name="Circle"/>
            <p:cNvSpPr/>
            <p:nvPr/>
          </p:nvSpPr>
          <p:spPr>
            <a:xfrm>
              <a:off x="602417" y="1415138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27" name="Circle"/>
            <p:cNvSpPr/>
            <p:nvPr/>
          </p:nvSpPr>
          <p:spPr>
            <a:xfrm>
              <a:off x="498151" y="1623892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28" name="Circle"/>
            <p:cNvSpPr/>
            <p:nvPr/>
          </p:nvSpPr>
          <p:spPr>
            <a:xfrm>
              <a:off x="738914" y="1124699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29" name="Circle"/>
            <p:cNvSpPr/>
            <p:nvPr/>
          </p:nvSpPr>
          <p:spPr>
            <a:xfrm>
              <a:off x="733884" y="1310762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0" name="Circle"/>
            <p:cNvSpPr/>
            <p:nvPr/>
          </p:nvSpPr>
          <p:spPr>
            <a:xfrm>
              <a:off x="910684" y="1415138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1" name="Circle"/>
            <p:cNvSpPr/>
            <p:nvPr/>
          </p:nvSpPr>
          <p:spPr>
            <a:xfrm>
              <a:off x="992284" y="1124699"/>
              <a:ext cx="90671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2" name="Circle"/>
            <p:cNvSpPr/>
            <p:nvPr/>
          </p:nvSpPr>
          <p:spPr>
            <a:xfrm>
              <a:off x="1286951" y="1016124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3" name="Circle"/>
            <p:cNvSpPr/>
            <p:nvPr/>
          </p:nvSpPr>
          <p:spPr>
            <a:xfrm>
              <a:off x="1207532" y="1251767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4" name="Circle"/>
            <p:cNvSpPr/>
            <p:nvPr/>
          </p:nvSpPr>
          <p:spPr>
            <a:xfrm>
              <a:off x="1500018" y="852411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5" name="Circle"/>
            <p:cNvSpPr/>
            <p:nvPr/>
          </p:nvSpPr>
          <p:spPr>
            <a:xfrm>
              <a:off x="1717619" y="689039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6" name="Circle"/>
            <p:cNvSpPr/>
            <p:nvPr/>
          </p:nvSpPr>
          <p:spPr>
            <a:xfrm>
              <a:off x="2048552" y="800222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7" name="Circle"/>
            <p:cNvSpPr/>
            <p:nvPr/>
          </p:nvSpPr>
          <p:spPr>
            <a:xfrm>
              <a:off x="1658685" y="884178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8" name="Circle"/>
            <p:cNvSpPr/>
            <p:nvPr/>
          </p:nvSpPr>
          <p:spPr>
            <a:xfrm>
              <a:off x="1536285" y="1056627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39" name="Circle"/>
            <p:cNvSpPr/>
            <p:nvPr/>
          </p:nvSpPr>
          <p:spPr>
            <a:xfrm>
              <a:off x="1935219" y="689039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sp>
        <p:nvSpPr>
          <p:cNvPr id="541" name="Line"/>
          <p:cNvSpPr/>
          <p:nvPr/>
        </p:nvSpPr>
        <p:spPr>
          <a:xfrm flipV="1">
            <a:off x="7173846" y="1192621"/>
            <a:ext cx="719818" cy="1926725"/>
          </a:xfrm>
          <a:prstGeom prst="line">
            <a:avLst/>
          </a:prstGeom>
          <a:ln w="88900">
            <a:solidFill>
              <a:srgbClr val="00F90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563" name="Group"/>
          <p:cNvGrpSpPr/>
          <p:nvPr/>
        </p:nvGrpSpPr>
        <p:grpSpPr>
          <a:xfrm>
            <a:off x="6600372" y="1368851"/>
            <a:ext cx="2183261" cy="1504680"/>
            <a:chOff x="0" y="-1"/>
            <a:chExt cx="2183260" cy="1504678"/>
          </a:xfrm>
        </p:grpSpPr>
        <p:sp>
          <p:nvSpPr>
            <p:cNvPr id="542" name="Circle"/>
            <p:cNvSpPr/>
            <p:nvPr/>
          </p:nvSpPr>
          <p:spPr>
            <a:xfrm>
              <a:off x="324538" y="531062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43" name="Circle"/>
            <p:cNvSpPr/>
            <p:nvPr/>
          </p:nvSpPr>
          <p:spPr>
            <a:xfrm>
              <a:off x="265531" y="59006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44" name="Circle"/>
            <p:cNvSpPr/>
            <p:nvPr/>
          </p:nvSpPr>
          <p:spPr>
            <a:xfrm>
              <a:off x="619573" y="118013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45" name="Circle"/>
            <p:cNvSpPr/>
            <p:nvPr/>
          </p:nvSpPr>
          <p:spPr>
            <a:xfrm>
              <a:off x="1032622" y="59006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46" name="Circle"/>
            <p:cNvSpPr/>
            <p:nvPr/>
          </p:nvSpPr>
          <p:spPr>
            <a:xfrm>
              <a:off x="-1" y="737587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47" name="Circle"/>
            <p:cNvSpPr/>
            <p:nvPr/>
          </p:nvSpPr>
          <p:spPr>
            <a:xfrm>
              <a:off x="708083" y="1003118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48" name="Circle"/>
            <p:cNvSpPr/>
            <p:nvPr/>
          </p:nvSpPr>
          <p:spPr>
            <a:xfrm>
              <a:off x="295034" y="1416167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49" name="Circle"/>
            <p:cNvSpPr/>
            <p:nvPr/>
          </p:nvSpPr>
          <p:spPr>
            <a:xfrm>
              <a:off x="796594" y="442552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0" name="Circle"/>
            <p:cNvSpPr/>
            <p:nvPr/>
          </p:nvSpPr>
          <p:spPr>
            <a:xfrm>
              <a:off x="1475174" y="295034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1" name="Circle"/>
            <p:cNvSpPr/>
            <p:nvPr/>
          </p:nvSpPr>
          <p:spPr>
            <a:xfrm>
              <a:off x="1268650" y="413048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2" name="Circle"/>
            <p:cNvSpPr/>
            <p:nvPr/>
          </p:nvSpPr>
          <p:spPr>
            <a:xfrm>
              <a:off x="1416167" y="914608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3" name="Circle"/>
            <p:cNvSpPr/>
            <p:nvPr/>
          </p:nvSpPr>
          <p:spPr>
            <a:xfrm>
              <a:off x="1563685" y="1268650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4" name="Circle"/>
            <p:cNvSpPr/>
            <p:nvPr/>
          </p:nvSpPr>
          <p:spPr>
            <a:xfrm>
              <a:off x="1357160" y="-2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5" name="Circle"/>
            <p:cNvSpPr/>
            <p:nvPr/>
          </p:nvSpPr>
          <p:spPr>
            <a:xfrm>
              <a:off x="1770210" y="590069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6" name="Circle"/>
            <p:cNvSpPr/>
            <p:nvPr/>
          </p:nvSpPr>
          <p:spPr>
            <a:xfrm>
              <a:off x="944111" y="708083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7" name="Circle"/>
            <p:cNvSpPr/>
            <p:nvPr/>
          </p:nvSpPr>
          <p:spPr>
            <a:xfrm>
              <a:off x="1180139" y="295034"/>
              <a:ext cx="88511" cy="88511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8" name="Circle"/>
            <p:cNvSpPr/>
            <p:nvPr/>
          </p:nvSpPr>
          <p:spPr>
            <a:xfrm>
              <a:off x="560566" y="767090"/>
              <a:ext cx="88511" cy="88511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59" name="Circle"/>
            <p:cNvSpPr/>
            <p:nvPr/>
          </p:nvSpPr>
          <p:spPr>
            <a:xfrm>
              <a:off x="1327657" y="796594"/>
              <a:ext cx="88511" cy="88511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60" name="Circle"/>
            <p:cNvSpPr/>
            <p:nvPr/>
          </p:nvSpPr>
          <p:spPr>
            <a:xfrm>
              <a:off x="914608" y="1209643"/>
              <a:ext cx="88511" cy="88511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61" name="Circle"/>
            <p:cNvSpPr/>
            <p:nvPr/>
          </p:nvSpPr>
          <p:spPr>
            <a:xfrm>
              <a:off x="2094749" y="914608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562" name="Circle"/>
            <p:cNvSpPr/>
            <p:nvPr/>
          </p:nvSpPr>
          <p:spPr>
            <a:xfrm>
              <a:off x="1858720" y="265531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grpSp>
        <p:nvGrpSpPr>
          <p:cNvPr id="566" name="Group"/>
          <p:cNvGrpSpPr/>
          <p:nvPr/>
        </p:nvGrpSpPr>
        <p:grpSpPr>
          <a:xfrm>
            <a:off x="6408007" y="1278676"/>
            <a:ext cx="2494541" cy="1754611"/>
            <a:chOff x="0" y="-1"/>
            <a:chExt cx="2494539" cy="1754609"/>
          </a:xfrm>
        </p:grpSpPr>
        <p:sp>
          <p:nvSpPr>
            <p:cNvPr id="564" name="Line"/>
            <p:cNvSpPr/>
            <p:nvPr/>
          </p:nvSpPr>
          <p:spPr>
            <a:xfrm>
              <a:off x="-1" y="1751379"/>
              <a:ext cx="2494541" cy="3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565" name="Line"/>
            <p:cNvSpPr/>
            <p:nvPr/>
          </p:nvSpPr>
          <p:spPr>
            <a:xfrm flipV="1">
              <a:off x="10426" y="-2"/>
              <a:ext cx="1" cy="175461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</p:grpSp>
      <p:sp>
        <p:nvSpPr>
          <p:cNvPr id="567" name="Line"/>
          <p:cNvSpPr/>
          <p:nvPr/>
        </p:nvSpPr>
        <p:spPr>
          <a:xfrm flipV="1">
            <a:off x="6377080" y="4247982"/>
            <a:ext cx="2138884" cy="1199353"/>
          </a:xfrm>
          <a:prstGeom prst="line">
            <a:avLst/>
          </a:prstGeom>
          <a:ln w="88900">
            <a:solidFill>
              <a:srgbClr val="00F90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568" name="separates the data"/>
          <p:cNvSpPr txBox="1"/>
          <p:nvPr/>
        </p:nvSpPr>
        <p:spPr>
          <a:xfrm>
            <a:off x="6656382" y="3159074"/>
            <a:ext cx="199779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separates the data</a:t>
            </a:r>
          </a:p>
        </p:txBody>
      </p:sp>
      <p:sp>
        <p:nvSpPr>
          <p:cNvPr id="569" name="fits the data"/>
          <p:cNvSpPr txBox="1"/>
          <p:nvPr/>
        </p:nvSpPr>
        <p:spPr>
          <a:xfrm>
            <a:off x="7012285" y="5610173"/>
            <a:ext cx="128598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fits the data</a:t>
            </a:r>
          </a:p>
        </p:txBody>
      </p:sp>
      <p:grpSp>
        <p:nvGrpSpPr>
          <p:cNvPr id="572" name="Group"/>
          <p:cNvGrpSpPr/>
          <p:nvPr/>
        </p:nvGrpSpPr>
        <p:grpSpPr>
          <a:xfrm>
            <a:off x="111298" y="757515"/>
            <a:ext cx="8921404" cy="2796937"/>
            <a:chOff x="0" y="0"/>
            <a:chExt cx="8921402" cy="2796936"/>
          </a:xfrm>
        </p:grpSpPr>
        <p:sp>
          <p:nvSpPr>
            <p:cNvPr id="570" name="Rectangle"/>
            <p:cNvSpPr/>
            <p:nvPr/>
          </p:nvSpPr>
          <p:spPr>
            <a:xfrm>
              <a:off x="0" y="0"/>
              <a:ext cx="8921403" cy="2796937"/>
            </a:xfrm>
            <a:prstGeom prst="rect">
              <a:avLst/>
            </a:prstGeom>
            <a:solidFill>
              <a:schemeClr val="accent3">
                <a:lumOff val="44000"/>
                <a:alpha val="83670"/>
              </a:schemeClr>
            </a:solidFill>
            <a:ln w="25400" cap="flat">
              <a:solidFill>
                <a:schemeClr val="accent1">
                  <a:alpha val="83670"/>
                </a:schemeClr>
              </a:solidFill>
              <a:prstDash val="solid"/>
              <a:bevel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71" name="NOT NOW"/>
            <p:cNvSpPr txBox="1"/>
            <p:nvPr/>
          </p:nvSpPr>
          <p:spPr>
            <a:xfrm>
              <a:off x="2978405" y="1022548"/>
              <a:ext cx="2806190" cy="751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defRPr sz="4400"/>
              </a:lvl1pPr>
            </a:lstStyle>
            <a:p>
              <a:pPr/>
              <a:r>
                <a:t>NOT NOW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72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75" name="Regression"/>
          <p:cNvSpPr txBox="1"/>
          <p:nvPr>
            <p:ph type="title"/>
          </p:nvPr>
        </p:nvSpPr>
        <p:spPr>
          <a:xfrm>
            <a:off x="457200" y="2674937"/>
            <a:ext cx="8229600" cy="1508126"/>
          </a:xfrm>
          <a:prstGeom prst="rect">
            <a:avLst/>
          </a:prstGeom>
        </p:spPr>
        <p:txBody>
          <a:bodyPr/>
          <a:lstStyle/>
          <a:p>
            <a:pPr/>
            <a:r>
              <a:t>Regression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78" name="Case 1: Feature x, label 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Case 1: Feature x, label y</a:t>
            </a:r>
          </a:p>
        </p:txBody>
      </p:sp>
      <p:pic>
        <p:nvPicPr>
          <p:cNvPr id="5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9850" y="1605280"/>
            <a:ext cx="6464300" cy="4165601"/>
          </a:xfrm>
          <a:prstGeom prst="rect">
            <a:avLst/>
          </a:prstGeom>
          <a:ln w="12700">
            <a:miter lim="400000"/>
          </a:ln>
        </p:spPr>
      </p:pic>
      <p:sp>
        <p:nvSpPr>
          <p:cNvPr id="580" name="What is the “best” model?"/>
          <p:cNvSpPr txBox="1"/>
          <p:nvPr/>
        </p:nvSpPr>
        <p:spPr>
          <a:xfrm>
            <a:off x="2562685" y="5868670"/>
            <a:ext cx="4018630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5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What is the “best” model?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83" name="Case 2: Feature x, label 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Case 2: Feature x, label y</a:t>
            </a:r>
          </a:p>
        </p:txBody>
      </p:sp>
      <p:sp>
        <p:nvSpPr>
          <p:cNvPr id="584" name="What is the “best” model?"/>
          <p:cNvSpPr txBox="1"/>
          <p:nvPr/>
        </p:nvSpPr>
        <p:spPr>
          <a:xfrm>
            <a:off x="2562685" y="5868670"/>
            <a:ext cx="4018630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5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What is the “best” model?</a:t>
            </a:r>
          </a:p>
        </p:txBody>
      </p:sp>
      <p:pic>
        <p:nvPicPr>
          <p:cNvPr id="58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0350" y="1466850"/>
            <a:ext cx="6083300" cy="3924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88" name="Case 3: Feature x, label 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Case 3: Feature x, label y</a:t>
            </a:r>
          </a:p>
        </p:txBody>
      </p:sp>
      <p:sp>
        <p:nvSpPr>
          <p:cNvPr id="589" name="What is the “best” model?"/>
          <p:cNvSpPr txBox="1"/>
          <p:nvPr/>
        </p:nvSpPr>
        <p:spPr>
          <a:xfrm>
            <a:off x="2562685" y="5868670"/>
            <a:ext cx="4018630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5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What is the “best” model?</a:t>
            </a:r>
          </a:p>
        </p:txBody>
      </p:sp>
      <p:pic>
        <p:nvPicPr>
          <p:cNvPr id="59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1300" y="1454150"/>
            <a:ext cx="6121400" cy="3949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93" name="A polynomial is a curve that has a parameter that varies its complexity from 1 (linear=straight line) to a large number (very wiggly line)"/>
          <p:cNvSpPr txBox="1"/>
          <p:nvPr>
            <p:ph type="body" sz="half" idx="1"/>
          </p:nvPr>
        </p:nvSpPr>
        <p:spPr>
          <a:xfrm>
            <a:off x="457200" y="2383393"/>
            <a:ext cx="8229600" cy="2091214"/>
          </a:xfrm>
          <a:prstGeom prst="rect">
            <a:avLst/>
          </a:prstGeom>
        </p:spPr>
        <p:txBody>
          <a:bodyPr/>
          <a:lstStyle/>
          <a:p>
            <a:pPr marL="0" indent="0" algn="l"/>
            <a:r>
              <a:t>A polynomial is a curve that has a parameter that varies its complexity from 1 (linear=straight line) to a large number (very wiggly line)</a:t>
            </a:r>
          </a:p>
          <a:p>
            <a:pPr marL="0" indent="0" algn="l"/>
          </a:p>
        </p:txBody>
      </p:sp>
      <p:sp>
        <p:nvSpPr>
          <p:cNvPr id="594" name="Model fit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fitting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97" name="Underfitting:  model is too simple for the dat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l"/>
            <a:r>
              <a:t>Underfitting: </a:t>
            </a:r>
            <a:br/>
            <a:r>
              <a:t>model is too simple for the data</a:t>
            </a:r>
          </a:p>
          <a:p>
            <a:pPr marL="0" indent="0" algn="l"/>
          </a:p>
          <a:p>
            <a:pPr marL="0" indent="0" algn="l"/>
            <a:r>
              <a:t>Overfitting: </a:t>
            </a:r>
          </a:p>
          <a:p>
            <a:pPr marL="0" indent="0" algn="l"/>
            <a:r>
              <a:t>model is too complex for the data</a:t>
            </a:r>
          </a:p>
          <a:p>
            <a:pPr marL="0" indent="0" algn="l"/>
          </a:p>
          <a:p>
            <a:pPr marL="0" indent="0" algn="l"/>
            <a:r>
              <a:t>Best fit:</a:t>
            </a:r>
          </a:p>
          <a:p>
            <a:pPr marL="0" indent="0" algn="l"/>
            <a:r>
              <a:t>The simplest possible fitting model</a:t>
            </a:r>
          </a:p>
        </p:txBody>
      </p:sp>
      <p:sp>
        <p:nvSpPr>
          <p:cNvPr id="598" name="Fitting a model to data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Fitting a model to data</a:t>
            </a:r>
          </a:p>
          <a:p>
            <a:pPr/>
            <a:r>
              <a:t>3 situations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60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07" y="-1"/>
            <a:ext cx="9128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602" name="regression problem"/>
          <p:cNvSpPr txBox="1"/>
          <p:nvPr/>
        </p:nvSpPr>
        <p:spPr>
          <a:xfrm>
            <a:off x="1748021" y="90169"/>
            <a:ext cx="1909705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500"/>
            </a:lvl1pPr>
          </a:lstStyle>
          <a:p>
            <a:pPr/>
            <a:r>
              <a:t>regression problem</a:t>
            </a:r>
          </a:p>
        </p:txBody>
      </p:sp>
      <p:sp>
        <p:nvSpPr>
          <p:cNvPr id="603" name="underfitting…"/>
          <p:cNvSpPr txBox="1"/>
          <p:nvPr/>
        </p:nvSpPr>
        <p:spPr>
          <a:xfrm>
            <a:off x="5212438" y="-24131"/>
            <a:ext cx="3072518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500"/>
            </a:pPr>
            <a:r>
              <a:t>underfitting</a:t>
            </a:r>
          </a:p>
          <a:p>
            <a:pPr algn="ctr">
              <a:defRPr sz="1500"/>
            </a:pPr>
            <a:r>
              <a:t>model is too simple for the data</a:t>
            </a:r>
          </a:p>
        </p:txBody>
      </p:sp>
      <p:sp>
        <p:nvSpPr>
          <p:cNvPr id="604" name="overfitting…"/>
          <p:cNvSpPr txBox="1"/>
          <p:nvPr/>
        </p:nvSpPr>
        <p:spPr>
          <a:xfrm>
            <a:off x="5122815" y="3154679"/>
            <a:ext cx="3251763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500"/>
            </a:pPr>
            <a:r>
              <a:t>overfitting</a:t>
            </a:r>
          </a:p>
          <a:p>
            <a:pPr algn="ctr">
              <a:defRPr sz="1500"/>
            </a:pPr>
            <a:r>
              <a:t>model is too complex for the data</a:t>
            </a:r>
          </a:p>
        </p:txBody>
      </p:sp>
      <p:sp>
        <p:nvSpPr>
          <p:cNvPr id="605" name="best fitting…"/>
          <p:cNvSpPr txBox="1"/>
          <p:nvPr/>
        </p:nvSpPr>
        <p:spPr>
          <a:xfrm>
            <a:off x="1777089" y="3154679"/>
            <a:ext cx="1851569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500"/>
            </a:pPr>
            <a:r>
              <a:t>best fitting</a:t>
            </a:r>
          </a:p>
          <a:p>
            <a:pPr algn="ctr">
              <a:defRPr sz="1500"/>
            </a:pPr>
            <a:r>
              <a:t>model fits the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lide Number"/>
          <p:cNvSpPr txBox="1"/>
          <p:nvPr>
            <p:ph type="sldNum" sz="quarter" idx="2"/>
          </p:nvPr>
        </p:nvSpPr>
        <p:spPr>
          <a:xfrm>
            <a:off x="8420374" y="6409054"/>
            <a:ext cx="248690" cy="358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9" name="Determines how well a classifier can reproduce what it has seen before.…"/>
          <p:cNvSpPr txBox="1"/>
          <p:nvPr>
            <p:ph type="body" idx="1"/>
          </p:nvPr>
        </p:nvSpPr>
        <p:spPr>
          <a:xfrm>
            <a:off x="457200" y="1514078"/>
            <a:ext cx="8532694" cy="5100083"/>
          </a:xfrm>
          <a:prstGeom prst="rect">
            <a:avLst/>
          </a:prstGeom>
        </p:spPr>
        <p:txBody>
          <a:bodyPr/>
          <a:lstStyle/>
          <a:p>
            <a:pPr marL="0" indent="0" algn="l"/>
            <a:r>
              <a:t>Determines how well a classifier can reproduce what it has seen before.</a:t>
            </a:r>
          </a:p>
          <a:p>
            <a:pPr marL="0" indent="0" algn="l"/>
          </a:p>
          <a:p>
            <a:pPr marL="0" indent="0" algn="l">
              <a:buClr>
                <a:srgbClr val="EDECEF"/>
              </a:buClr>
            </a:pPr>
            <a:r>
              <a:t>In case of the 1-NN classifier, reproduction is perfect (100%) if it has a feature that uniquely points to an instance and its label. (</a:t>
            </a:r>
            <a:r>
              <a:rPr sz="2700"/>
              <a:t>e.g., passenger-id in Titanic.arff</a:t>
            </a:r>
            <a:r>
              <a:t>)</a:t>
            </a:r>
          </a:p>
          <a:p>
            <a:pPr marL="0" indent="0" algn="l">
              <a:buClr>
                <a:srgbClr val="EDECEF"/>
              </a:buClr>
            </a:pPr>
          </a:p>
          <a:p>
            <a:pPr marL="0" indent="0" algn="l">
              <a:buClr>
                <a:srgbClr val="EDECEF"/>
              </a:buClr>
            </a:pPr>
            <a:r>
              <a:t>We are NOT interested in reproduction!</a:t>
            </a:r>
          </a:p>
        </p:txBody>
      </p:sp>
      <p:sp>
        <p:nvSpPr>
          <p:cNvPr id="90" name="Evaluation on Training Set"/>
          <p:cNvSpPr txBox="1"/>
          <p:nvPr>
            <p:ph type="title"/>
          </p:nvPr>
        </p:nvSpPr>
        <p:spPr>
          <a:xfrm>
            <a:off x="457200" y="92074"/>
            <a:ext cx="8229600" cy="1265557"/>
          </a:xfrm>
          <a:prstGeom prst="rect">
            <a:avLst/>
          </a:prstGeom>
        </p:spPr>
        <p:txBody>
          <a:bodyPr/>
          <a:lstStyle/>
          <a:p>
            <a:pPr/>
            <a:r>
              <a:t>Evaluation on Training 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08" name="Classification"/>
          <p:cNvSpPr txBox="1"/>
          <p:nvPr>
            <p:ph type="title"/>
          </p:nvPr>
        </p:nvSpPr>
        <p:spPr>
          <a:xfrm>
            <a:off x="457200" y="2674937"/>
            <a:ext cx="8229600" cy="1508126"/>
          </a:xfrm>
          <a:prstGeom prst="rect">
            <a:avLst/>
          </a:prstGeom>
        </p:spPr>
        <p:txBody>
          <a:bodyPr/>
          <a:lstStyle/>
          <a:p>
            <a:pPr/>
            <a:r>
              <a:t>Classification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PLEASE NOTE!…"/>
          <p:cNvSpPr txBox="1"/>
          <p:nvPr>
            <p:ph type="title"/>
          </p:nvPr>
        </p:nvSpPr>
        <p:spPr>
          <a:xfrm>
            <a:off x="457200" y="-1842"/>
            <a:ext cx="8229600" cy="952242"/>
          </a:xfrm>
          <a:prstGeom prst="rect">
            <a:avLst/>
          </a:prstGeom>
        </p:spPr>
        <p:txBody>
          <a:bodyPr/>
          <a:lstStyle/>
          <a:p>
            <a:pPr defTabSz="343814">
              <a:defRPr sz="2160"/>
            </a:pPr>
            <a:r>
              <a:t>PLEASE NOTE! </a:t>
            </a:r>
          </a:p>
          <a:p>
            <a:pPr defTabSz="343814">
              <a:defRPr sz="2160"/>
            </a:pPr>
            <a:r>
              <a:t>Classification versus Regression (related to 2 types of scatterplots)</a:t>
            </a:r>
          </a:p>
        </p:txBody>
      </p:sp>
      <p:sp>
        <p:nvSpPr>
          <p:cNvPr id="611" name="In classification, the model induced from the data defines a decision boundary that separates the data described by 2 features into 2 classes (e.g., cats versus dogs) or more.…"/>
          <p:cNvSpPr txBox="1"/>
          <p:nvPr>
            <p:ph type="body" sz="half" idx="1"/>
          </p:nvPr>
        </p:nvSpPr>
        <p:spPr>
          <a:xfrm>
            <a:off x="457199" y="1235520"/>
            <a:ext cx="5321799" cy="4197771"/>
          </a:xfrm>
          <a:prstGeom prst="rect">
            <a:avLst/>
          </a:prstGeom>
        </p:spPr>
        <p:txBody>
          <a:bodyPr/>
          <a:lstStyle/>
          <a:p>
            <a:pPr marL="332613" indent="-332613" defTabSz="443483">
              <a:spcBef>
                <a:spcPts val="500"/>
              </a:spcBef>
              <a:defRPr sz="2100"/>
            </a:pPr>
            <a:r>
              <a:t>In classification, the model induced from the data defines a decision boundary that </a:t>
            </a:r>
            <a:r>
              <a:rPr b="1"/>
              <a:t>separates</a:t>
            </a:r>
            <a:r>
              <a:t> the data described by 2 features into 2 classes (e.g.,</a:t>
            </a:r>
            <a:r>
              <a:rPr i="1"/>
              <a:t> cats </a:t>
            </a:r>
            <a:r>
              <a:t>versus </a:t>
            </a:r>
            <a:r>
              <a:rPr i="1"/>
              <a:t>dogs</a:t>
            </a:r>
            <a:r>
              <a:t>) or more.</a:t>
            </a:r>
          </a:p>
          <a:p>
            <a:pPr marL="332613" indent="-332613" defTabSz="443483">
              <a:spcBef>
                <a:spcPts val="500"/>
              </a:spcBef>
              <a:defRPr sz="2100"/>
            </a:pPr>
          </a:p>
          <a:p>
            <a:pPr marL="332613" indent="-332613" defTabSz="443483">
              <a:spcBef>
                <a:spcPts val="500"/>
              </a:spcBef>
              <a:defRPr sz="2100"/>
            </a:pPr>
          </a:p>
          <a:p>
            <a:pPr marL="332613" indent="-332613" defTabSz="443483">
              <a:spcBef>
                <a:spcPts val="500"/>
              </a:spcBef>
              <a:defRPr sz="2100"/>
            </a:pPr>
            <a:r>
              <a:t>In regression, the model induced from the data </a:t>
            </a:r>
            <a:r>
              <a:rPr b="1"/>
              <a:t>fits</a:t>
            </a:r>
            <a:r>
              <a:t> the data to describe the relation between 2 features or between a feature (e.g., </a:t>
            </a:r>
            <a:r>
              <a:rPr i="1"/>
              <a:t>furriness</a:t>
            </a:r>
            <a:r>
              <a:t>) and the label (e.g., </a:t>
            </a:r>
            <a:r>
              <a:rPr i="1"/>
              <a:t>cuteness</a:t>
            </a:r>
            <a:r>
              <a:t>)</a:t>
            </a:r>
          </a:p>
        </p:txBody>
      </p:sp>
      <p:grpSp>
        <p:nvGrpSpPr>
          <p:cNvPr id="632" name="Group"/>
          <p:cNvGrpSpPr/>
          <p:nvPr/>
        </p:nvGrpSpPr>
        <p:grpSpPr>
          <a:xfrm>
            <a:off x="6363424" y="3635522"/>
            <a:ext cx="2762557" cy="1977492"/>
            <a:chOff x="-1" y="-1"/>
            <a:chExt cx="2762556" cy="1977491"/>
          </a:xfrm>
        </p:grpSpPr>
        <p:sp>
          <p:nvSpPr>
            <p:cNvPr id="612" name="Line"/>
            <p:cNvSpPr/>
            <p:nvPr/>
          </p:nvSpPr>
          <p:spPr>
            <a:xfrm>
              <a:off x="103204" y="1864413"/>
              <a:ext cx="2299780" cy="2"/>
            </a:xfrm>
            <a:prstGeom prst="line">
              <a:avLst/>
            </a:prstGeom>
            <a:noFill/>
            <a:ln w="50800" cap="flat">
              <a:solidFill>
                <a:srgbClr val="CC9933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13" name="Line"/>
            <p:cNvSpPr/>
            <p:nvPr/>
          </p:nvSpPr>
          <p:spPr>
            <a:xfrm flipV="1">
              <a:off x="112817" y="248068"/>
              <a:ext cx="3" cy="1619326"/>
            </a:xfrm>
            <a:prstGeom prst="line">
              <a:avLst/>
            </a:prstGeom>
            <a:noFill/>
            <a:ln w="50800" cap="flat">
              <a:solidFill>
                <a:srgbClr val="CC9933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pic>
          <p:nvPicPr>
            <p:cNvPr id="614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460947" y="1751337"/>
              <a:ext cx="301609" cy="2261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15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2" y="-2"/>
              <a:ext cx="225917" cy="22615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16" name="Circle"/>
            <p:cNvSpPr/>
            <p:nvPr/>
          </p:nvSpPr>
          <p:spPr>
            <a:xfrm>
              <a:off x="353083" y="1469596"/>
              <a:ext cx="90671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17" name="Circle"/>
            <p:cNvSpPr/>
            <p:nvPr/>
          </p:nvSpPr>
          <p:spPr>
            <a:xfrm>
              <a:off x="239750" y="1687426"/>
              <a:ext cx="90671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18" name="Circle"/>
            <p:cNvSpPr/>
            <p:nvPr/>
          </p:nvSpPr>
          <p:spPr>
            <a:xfrm>
              <a:off x="602417" y="1415138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19" name="Circle"/>
            <p:cNvSpPr/>
            <p:nvPr/>
          </p:nvSpPr>
          <p:spPr>
            <a:xfrm>
              <a:off x="498151" y="1623892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0" name="Circle"/>
            <p:cNvSpPr/>
            <p:nvPr/>
          </p:nvSpPr>
          <p:spPr>
            <a:xfrm>
              <a:off x="738914" y="1124699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1" name="Circle"/>
            <p:cNvSpPr/>
            <p:nvPr/>
          </p:nvSpPr>
          <p:spPr>
            <a:xfrm>
              <a:off x="733884" y="1310762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2" name="Circle"/>
            <p:cNvSpPr/>
            <p:nvPr/>
          </p:nvSpPr>
          <p:spPr>
            <a:xfrm>
              <a:off x="910684" y="1415138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3" name="Circle"/>
            <p:cNvSpPr/>
            <p:nvPr/>
          </p:nvSpPr>
          <p:spPr>
            <a:xfrm>
              <a:off x="992284" y="1124699"/>
              <a:ext cx="90671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4" name="Circle"/>
            <p:cNvSpPr/>
            <p:nvPr/>
          </p:nvSpPr>
          <p:spPr>
            <a:xfrm>
              <a:off x="1286951" y="1016124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5" name="Circle"/>
            <p:cNvSpPr/>
            <p:nvPr/>
          </p:nvSpPr>
          <p:spPr>
            <a:xfrm>
              <a:off x="1207532" y="1251767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6" name="Circle"/>
            <p:cNvSpPr/>
            <p:nvPr/>
          </p:nvSpPr>
          <p:spPr>
            <a:xfrm>
              <a:off x="1500018" y="852411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7" name="Circle"/>
            <p:cNvSpPr/>
            <p:nvPr/>
          </p:nvSpPr>
          <p:spPr>
            <a:xfrm>
              <a:off x="1717619" y="689039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8" name="Circle"/>
            <p:cNvSpPr/>
            <p:nvPr/>
          </p:nvSpPr>
          <p:spPr>
            <a:xfrm>
              <a:off x="2048552" y="800222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29" name="Circle"/>
            <p:cNvSpPr/>
            <p:nvPr/>
          </p:nvSpPr>
          <p:spPr>
            <a:xfrm>
              <a:off x="1658685" y="884178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0" name="Circle"/>
            <p:cNvSpPr/>
            <p:nvPr/>
          </p:nvSpPr>
          <p:spPr>
            <a:xfrm>
              <a:off x="1536285" y="1056627"/>
              <a:ext cx="90669" cy="90767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1" name="Circle"/>
            <p:cNvSpPr/>
            <p:nvPr/>
          </p:nvSpPr>
          <p:spPr>
            <a:xfrm>
              <a:off x="1935219" y="689039"/>
              <a:ext cx="90669" cy="90765"/>
            </a:xfrm>
            <a:prstGeom prst="ellipse">
              <a:avLst/>
            </a:prstGeom>
            <a:gradFill flip="none" rotWithShape="1">
              <a:gsLst>
                <a:gs pos="0">
                  <a:srgbClr val="202099"/>
                </a:gs>
                <a:gs pos="100000">
                  <a:srgbClr val="A4A4E7"/>
                </a:gs>
              </a:gsLst>
              <a:lin ang="16200000" scaled="0"/>
            </a:gradFill>
            <a:ln w="25400" cap="flat">
              <a:solidFill>
                <a:srgbClr val="000000"/>
              </a:solidFill>
              <a:prstDash val="solid"/>
              <a:round/>
            </a:ln>
            <a:effectLst>
              <a:outerShdw sx="100000" sy="100000" kx="0" ky="0" algn="b" rotWithShape="0" blurRad="38100" dist="23000" dir="540000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sp>
        <p:nvSpPr>
          <p:cNvPr id="633" name="Line"/>
          <p:cNvSpPr/>
          <p:nvPr/>
        </p:nvSpPr>
        <p:spPr>
          <a:xfrm flipV="1">
            <a:off x="7173846" y="1192621"/>
            <a:ext cx="719818" cy="1926725"/>
          </a:xfrm>
          <a:prstGeom prst="line">
            <a:avLst/>
          </a:prstGeom>
          <a:ln w="88900">
            <a:solidFill>
              <a:srgbClr val="00F90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grpSp>
        <p:nvGrpSpPr>
          <p:cNvPr id="655" name="Group"/>
          <p:cNvGrpSpPr/>
          <p:nvPr/>
        </p:nvGrpSpPr>
        <p:grpSpPr>
          <a:xfrm>
            <a:off x="6600372" y="1368851"/>
            <a:ext cx="2183261" cy="1504680"/>
            <a:chOff x="0" y="-1"/>
            <a:chExt cx="2183260" cy="1504678"/>
          </a:xfrm>
        </p:grpSpPr>
        <p:sp>
          <p:nvSpPr>
            <p:cNvPr id="634" name="Circle"/>
            <p:cNvSpPr/>
            <p:nvPr/>
          </p:nvSpPr>
          <p:spPr>
            <a:xfrm>
              <a:off x="324538" y="531062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5" name="Circle"/>
            <p:cNvSpPr/>
            <p:nvPr/>
          </p:nvSpPr>
          <p:spPr>
            <a:xfrm>
              <a:off x="265531" y="59006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6" name="Circle"/>
            <p:cNvSpPr/>
            <p:nvPr/>
          </p:nvSpPr>
          <p:spPr>
            <a:xfrm>
              <a:off x="619573" y="118013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7" name="Circle"/>
            <p:cNvSpPr/>
            <p:nvPr/>
          </p:nvSpPr>
          <p:spPr>
            <a:xfrm>
              <a:off x="1032622" y="59006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8" name="Circle"/>
            <p:cNvSpPr/>
            <p:nvPr/>
          </p:nvSpPr>
          <p:spPr>
            <a:xfrm>
              <a:off x="-1" y="737587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39" name="Circle"/>
            <p:cNvSpPr/>
            <p:nvPr/>
          </p:nvSpPr>
          <p:spPr>
            <a:xfrm>
              <a:off x="708083" y="1003118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0" name="Circle"/>
            <p:cNvSpPr/>
            <p:nvPr/>
          </p:nvSpPr>
          <p:spPr>
            <a:xfrm>
              <a:off x="295034" y="1416167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1" name="Circle"/>
            <p:cNvSpPr/>
            <p:nvPr/>
          </p:nvSpPr>
          <p:spPr>
            <a:xfrm>
              <a:off x="796594" y="442552"/>
              <a:ext cx="88511" cy="88511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2" name="Circle"/>
            <p:cNvSpPr/>
            <p:nvPr/>
          </p:nvSpPr>
          <p:spPr>
            <a:xfrm>
              <a:off x="1475174" y="295034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3" name="Circle"/>
            <p:cNvSpPr/>
            <p:nvPr/>
          </p:nvSpPr>
          <p:spPr>
            <a:xfrm>
              <a:off x="1268650" y="413048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4" name="Circle"/>
            <p:cNvSpPr/>
            <p:nvPr/>
          </p:nvSpPr>
          <p:spPr>
            <a:xfrm>
              <a:off x="1416167" y="914608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5" name="Circle"/>
            <p:cNvSpPr/>
            <p:nvPr/>
          </p:nvSpPr>
          <p:spPr>
            <a:xfrm>
              <a:off x="1563685" y="1268650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6" name="Circle"/>
            <p:cNvSpPr/>
            <p:nvPr/>
          </p:nvSpPr>
          <p:spPr>
            <a:xfrm>
              <a:off x="1357160" y="-2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7" name="Circle"/>
            <p:cNvSpPr/>
            <p:nvPr/>
          </p:nvSpPr>
          <p:spPr>
            <a:xfrm>
              <a:off x="1770210" y="590069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8" name="Circle"/>
            <p:cNvSpPr/>
            <p:nvPr/>
          </p:nvSpPr>
          <p:spPr>
            <a:xfrm>
              <a:off x="944111" y="708083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49" name="Circle"/>
            <p:cNvSpPr/>
            <p:nvPr/>
          </p:nvSpPr>
          <p:spPr>
            <a:xfrm>
              <a:off x="1180139" y="295034"/>
              <a:ext cx="88511" cy="88511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50" name="Circle"/>
            <p:cNvSpPr/>
            <p:nvPr/>
          </p:nvSpPr>
          <p:spPr>
            <a:xfrm>
              <a:off x="560566" y="767090"/>
              <a:ext cx="88511" cy="88511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51" name="Circle"/>
            <p:cNvSpPr/>
            <p:nvPr/>
          </p:nvSpPr>
          <p:spPr>
            <a:xfrm>
              <a:off x="1327657" y="796594"/>
              <a:ext cx="88511" cy="88511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52" name="Circle"/>
            <p:cNvSpPr/>
            <p:nvPr/>
          </p:nvSpPr>
          <p:spPr>
            <a:xfrm>
              <a:off x="914608" y="1209643"/>
              <a:ext cx="88511" cy="88511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53" name="Circle"/>
            <p:cNvSpPr/>
            <p:nvPr/>
          </p:nvSpPr>
          <p:spPr>
            <a:xfrm>
              <a:off x="2094749" y="914608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654" name="Circle"/>
            <p:cNvSpPr/>
            <p:nvPr/>
          </p:nvSpPr>
          <p:spPr>
            <a:xfrm>
              <a:off x="1858720" y="265531"/>
              <a:ext cx="88511" cy="88511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grpSp>
        <p:nvGrpSpPr>
          <p:cNvPr id="658" name="Group"/>
          <p:cNvGrpSpPr/>
          <p:nvPr/>
        </p:nvGrpSpPr>
        <p:grpSpPr>
          <a:xfrm>
            <a:off x="6408007" y="1278676"/>
            <a:ext cx="2494541" cy="1754611"/>
            <a:chOff x="0" y="-1"/>
            <a:chExt cx="2494539" cy="1754609"/>
          </a:xfrm>
        </p:grpSpPr>
        <p:sp>
          <p:nvSpPr>
            <p:cNvPr id="656" name="Line"/>
            <p:cNvSpPr/>
            <p:nvPr/>
          </p:nvSpPr>
          <p:spPr>
            <a:xfrm>
              <a:off x="-1" y="1751379"/>
              <a:ext cx="2494541" cy="3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657" name="Line"/>
            <p:cNvSpPr/>
            <p:nvPr/>
          </p:nvSpPr>
          <p:spPr>
            <a:xfrm flipV="1">
              <a:off x="10426" y="-2"/>
              <a:ext cx="1" cy="175461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triangle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18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</p:grpSp>
      <p:sp>
        <p:nvSpPr>
          <p:cNvPr id="659" name="Line"/>
          <p:cNvSpPr/>
          <p:nvPr/>
        </p:nvSpPr>
        <p:spPr>
          <a:xfrm flipV="1">
            <a:off x="6377080" y="4247982"/>
            <a:ext cx="2138884" cy="1199353"/>
          </a:xfrm>
          <a:prstGeom prst="line">
            <a:avLst/>
          </a:prstGeom>
          <a:ln w="88900">
            <a:solidFill>
              <a:srgbClr val="00F901"/>
            </a:solidFill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defRPr sz="18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660" name="separates the data"/>
          <p:cNvSpPr txBox="1"/>
          <p:nvPr/>
        </p:nvSpPr>
        <p:spPr>
          <a:xfrm>
            <a:off x="6656382" y="3159074"/>
            <a:ext cx="199779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separates the data</a:t>
            </a:r>
          </a:p>
        </p:txBody>
      </p:sp>
      <p:sp>
        <p:nvSpPr>
          <p:cNvPr id="661" name="fits the data"/>
          <p:cNvSpPr txBox="1"/>
          <p:nvPr/>
        </p:nvSpPr>
        <p:spPr>
          <a:xfrm>
            <a:off x="7012285" y="5610173"/>
            <a:ext cx="1285986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fits the data</a:t>
            </a:r>
          </a:p>
        </p:txBody>
      </p:sp>
      <p:grpSp>
        <p:nvGrpSpPr>
          <p:cNvPr id="664" name="Group"/>
          <p:cNvGrpSpPr/>
          <p:nvPr/>
        </p:nvGrpSpPr>
        <p:grpSpPr>
          <a:xfrm>
            <a:off x="190500" y="3225800"/>
            <a:ext cx="8921403" cy="2796937"/>
            <a:chOff x="0" y="0"/>
            <a:chExt cx="8921402" cy="2796936"/>
          </a:xfrm>
        </p:grpSpPr>
        <p:sp>
          <p:nvSpPr>
            <p:cNvPr id="662" name="Rectangle"/>
            <p:cNvSpPr/>
            <p:nvPr/>
          </p:nvSpPr>
          <p:spPr>
            <a:xfrm>
              <a:off x="0" y="0"/>
              <a:ext cx="8921403" cy="2796937"/>
            </a:xfrm>
            <a:prstGeom prst="rect">
              <a:avLst/>
            </a:prstGeom>
            <a:solidFill>
              <a:schemeClr val="accent3">
                <a:lumOff val="44000"/>
                <a:alpha val="83670"/>
              </a:schemeClr>
            </a:solidFill>
            <a:ln w="25400" cap="flat">
              <a:solidFill>
                <a:schemeClr val="accent1">
                  <a:alpha val="83670"/>
                </a:schemeClr>
              </a:solidFill>
              <a:prstDash val="solid"/>
              <a:bevel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63" name="NOT NOW"/>
            <p:cNvSpPr txBox="1"/>
            <p:nvPr/>
          </p:nvSpPr>
          <p:spPr>
            <a:xfrm>
              <a:off x="2978405" y="1022548"/>
              <a:ext cx="2806190" cy="751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4400"/>
              </a:lvl1pPr>
            </a:lstStyle>
            <a:p>
              <a:pPr/>
              <a:r>
                <a:t>NOT NOW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64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67" name="Separation by a simple model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4000"/>
            </a:pPr>
            <a:r>
              <a:t>Separation by a simple model</a:t>
            </a:r>
          </a:p>
          <a:p>
            <a:pPr>
              <a:defRPr sz="4000"/>
            </a:pPr>
            <a:r>
              <a:t>(</a:t>
            </a:r>
            <a:r>
              <a:rPr>
                <a:solidFill>
                  <a:srgbClr val="FFE900"/>
                </a:solidFill>
              </a:rPr>
              <a:t>-</a:t>
            </a:r>
            <a:r>
              <a:t> =decision boundary)</a:t>
            </a:r>
          </a:p>
        </p:txBody>
      </p:sp>
      <p:sp>
        <p:nvSpPr>
          <p:cNvPr id="668" name="Circle"/>
          <p:cNvSpPr/>
          <p:nvPr/>
        </p:nvSpPr>
        <p:spPr>
          <a:xfrm>
            <a:off x="2628900" y="34311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69" name="Circle"/>
          <p:cNvSpPr/>
          <p:nvPr/>
        </p:nvSpPr>
        <p:spPr>
          <a:xfrm>
            <a:off x="2476500" y="22119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0" name="Circle"/>
          <p:cNvSpPr/>
          <p:nvPr/>
        </p:nvSpPr>
        <p:spPr>
          <a:xfrm>
            <a:off x="3390900" y="23643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1" name="Circle"/>
          <p:cNvSpPr/>
          <p:nvPr/>
        </p:nvSpPr>
        <p:spPr>
          <a:xfrm>
            <a:off x="4457700" y="22119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2" name="Circle"/>
          <p:cNvSpPr/>
          <p:nvPr/>
        </p:nvSpPr>
        <p:spPr>
          <a:xfrm>
            <a:off x="1790700" y="39645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3" name="Circle"/>
          <p:cNvSpPr/>
          <p:nvPr/>
        </p:nvSpPr>
        <p:spPr>
          <a:xfrm>
            <a:off x="3619500" y="46503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4" name="Circle"/>
          <p:cNvSpPr/>
          <p:nvPr/>
        </p:nvSpPr>
        <p:spPr>
          <a:xfrm>
            <a:off x="2552700" y="57171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5" name="Circle"/>
          <p:cNvSpPr/>
          <p:nvPr/>
        </p:nvSpPr>
        <p:spPr>
          <a:xfrm>
            <a:off x="3848100" y="32025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6" name="Circle"/>
          <p:cNvSpPr/>
          <p:nvPr/>
        </p:nvSpPr>
        <p:spPr>
          <a:xfrm>
            <a:off x="5600700" y="28215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7" name="Circle"/>
          <p:cNvSpPr/>
          <p:nvPr/>
        </p:nvSpPr>
        <p:spPr>
          <a:xfrm>
            <a:off x="5067300" y="31263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8" name="Circle"/>
          <p:cNvSpPr/>
          <p:nvPr/>
        </p:nvSpPr>
        <p:spPr>
          <a:xfrm>
            <a:off x="5448300" y="44217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79" name="Circle"/>
          <p:cNvSpPr/>
          <p:nvPr/>
        </p:nvSpPr>
        <p:spPr>
          <a:xfrm>
            <a:off x="5829300" y="53361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80" name="Circle"/>
          <p:cNvSpPr/>
          <p:nvPr/>
        </p:nvSpPr>
        <p:spPr>
          <a:xfrm>
            <a:off x="5295900" y="20595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81" name="Circle"/>
          <p:cNvSpPr/>
          <p:nvPr/>
        </p:nvSpPr>
        <p:spPr>
          <a:xfrm>
            <a:off x="6362700" y="35835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82" name="Circle"/>
          <p:cNvSpPr/>
          <p:nvPr/>
        </p:nvSpPr>
        <p:spPr>
          <a:xfrm>
            <a:off x="4229100" y="38883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83" name="Circle"/>
          <p:cNvSpPr/>
          <p:nvPr/>
        </p:nvSpPr>
        <p:spPr>
          <a:xfrm>
            <a:off x="7200900" y="44217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84" name="Circle"/>
          <p:cNvSpPr/>
          <p:nvPr/>
        </p:nvSpPr>
        <p:spPr>
          <a:xfrm>
            <a:off x="6591300" y="27453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687" name="Group"/>
          <p:cNvGrpSpPr/>
          <p:nvPr/>
        </p:nvGrpSpPr>
        <p:grpSpPr>
          <a:xfrm>
            <a:off x="1293870" y="1826634"/>
            <a:ext cx="6442754" cy="4531703"/>
            <a:chOff x="0" y="0"/>
            <a:chExt cx="6442753" cy="4531701"/>
          </a:xfrm>
        </p:grpSpPr>
        <p:sp>
          <p:nvSpPr>
            <p:cNvPr id="685" name="Line"/>
            <p:cNvSpPr/>
            <p:nvPr/>
          </p:nvSpPr>
          <p:spPr>
            <a:xfrm>
              <a:off x="0" y="4523364"/>
              <a:ext cx="6442754" cy="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686" name="Line"/>
            <p:cNvSpPr/>
            <p:nvPr/>
          </p:nvSpPr>
          <p:spPr>
            <a:xfrm flipV="1">
              <a:off x="26929" y="-1"/>
              <a:ext cx="1" cy="4531703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</p:grpSp>
      <p:sp>
        <p:nvSpPr>
          <p:cNvPr id="688" name="Feature 1"/>
          <p:cNvSpPr txBox="1"/>
          <p:nvPr/>
        </p:nvSpPr>
        <p:spPr>
          <a:xfrm>
            <a:off x="3884669" y="6379833"/>
            <a:ext cx="1261156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DFDFD"/>
                </a:solidFill>
              </a:defRPr>
            </a:lvl1pPr>
          </a:lstStyle>
          <a:p>
            <a:pPr/>
            <a:r>
              <a:t>Feature 1</a:t>
            </a:r>
          </a:p>
        </p:txBody>
      </p:sp>
      <p:sp>
        <p:nvSpPr>
          <p:cNvPr id="689" name="Feature 2"/>
          <p:cNvSpPr txBox="1"/>
          <p:nvPr/>
        </p:nvSpPr>
        <p:spPr>
          <a:xfrm rot="16200000">
            <a:off x="414723" y="3900715"/>
            <a:ext cx="1261155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DFDFD"/>
                </a:solidFill>
              </a:defRPr>
            </a:lvl1pPr>
          </a:lstStyle>
          <a:p>
            <a:pPr/>
            <a:r>
              <a:t>Feature 2</a:t>
            </a:r>
          </a:p>
        </p:txBody>
      </p:sp>
      <p:sp>
        <p:nvSpPr>
          <p:cNvPr id="690" name="Line"/>
          <p:cNvSpPr/>
          <p:nvPr/>
        </p:nvSpPr>
        <p:spPr>
          <a:xfrm flipV="1">
            <a:off x="4050506" y="1823889"/>
            <a:ext cx="1042988" cy="4361477"/>
          </a:xfrm>
          <a:prstGeom prst="line">
            <a:avLst/>
          </a:prstGeom>
          <a:ln w="63500">
            <a:solidFill>
              <a:srgbClr val="FFDE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91" name="Circle"/>
          <p:cNvSpPr/>
          <p:nvPr/>
        </p:nvSpPr>
        <p:spPr>
          <a:xfrm>
            <a:off x="4702602" y="4650333"/>
            <a:ext cx="228601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92" name="Circle"/>
          <p:cNvSpPr/>
          <p:nvPr/>
        </p:nvSpPr>
        <p:spPr>
          <a:xfrm>
            <a:off x="3314700" y="54631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95" name="Separation by a complex model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4000"/>
            </a:pPr>
            <a:r>
              <a:t>Separation by a complex model</a:t>
            </a:r>
          </a:p>
          <a:p>
            <a:pPr>
              <a:defRPr sz="4000"/>
            </a:pPr>
            <a:r>
              <a:t>(</a:t>
            </a:r>
            <a:r>
              <a:rPr>
                <a:solidFill>
                  <a:srgbClr val="FFE900"/>
                </a:solidFill>
              </a:rPr>
              <a:t>-</a:t>
            </a:r>
            <a:r>
              <a:t> =decision boundary)</a:t>
            </a:r>
          </a:p>
        </p:txBody>
      </p:sp>
      <p:sp>
        <p:nvSpPr>
          <p:cNvPr id="696" name="Circle"/>
          <p:cNvSpPr/>
          <p:nvPr/>
        </p:nvSpPr>
        <p:spPr>
          <a:xfrm>
            <a:off x="2628900" y="34311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97" name="Circle"/>
          <p:cNvSpPr/>
          <p:nvPr/>
        </p:nvSpPr>
        <p:spPr>
          <a:xfrm>
            <a:off x="2476500" y="22119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98" name="Circle"/>
          <p:cNvSpPr/>
          <p:nvPr/>
        </p:nvSpPr>
        <p:spPr>
          <a:xfrm>
            <a:off x="3390900" y="23643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699" name="Circle"/>
          <p:cNvSpPr/>
          <p:nvPr/>
        </p:nvSpPr>
        <p:spPr>
          <a:xfrm>
            <a:off x="4457700" y="22119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0" name="Circle"/>
          <p:cNvSpPr/>
          <p:nvPr/>
        </p:nvSpPr>
        <p:spPr>
          <a:xfrm>
            <a:off x="1790700" y="39645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1" name="Circle"/>
          <p:cNvSpPr/>
          <p:nvPr/>
        </p:nvSpPr>
        <p:spPr>
          <a:xfrm>
            <a:off x="3619500" y="46503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2" name="Circle"/>
          <p:cNvSpPr/>
          <p:nvPr/>
        </p:nvSpPr>
        <p:spPr>
          <a:xfrm>
            <a:off x="2552700" y="57171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3" name="Circle"/>
          <p:cNvSpPr/>
          <p:nvPr/>
        </p:nvSpPr>
        <p:spPr>
          <a:xfrm>
            <a:off x="3848100" y="3202533"/>
            <a:ext cx="228600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4" name="Circle"/>
          <p:cNvSpPr/>
          <p:nvPr/>
        </p:nvSpPr>
        <p:spPr>
          <a:xfrm>
            <a:off x="5600700" y="28215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5" name="Circle"/>
          <p:cNvSpPr/>
          <p:nvPr/>
        </p:nvSpPr>
        <p:spPr>
          <a:xfrm>
            <a:off x="5067300" y="31263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6" name="Circle"/>
          <p:cNvSpPr/>
          <p:nvPr/>
        </p:nvSpPr>
        <p:spPr>
          <a:xfrm>
            <a:off x="5448300" y="44217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7" name="Circle"/>
          <p:cNvSpPr/>
          <p:nvPr/>
        </p:nvSpPr>
        <p:spPr>
          <a:xfrm>
            <a:off x="5829300" y="53361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8" name="Circle"/>
          <p:cNvSpPr/>
          <p:nvPr/>
        </p:nvSpPr>
        <p:spPr>
          <a:xfrm>
            <a:off x="5295900" y="20595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09" name="Circle"/>
          <p:cNvSpPr/>
          <p:nvPr/>
        </p:nvSpPr>
        <p:spPr>
          <a:xfrm>
            <a:off x="6362700" y="35835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10" name="Circle"/>
          <p:cNvSpPr/>
          <p:nvPr/>
        </p:nvSpPr>
        <p:spPr>
          <a:xfrm>
            <a:off x="4229100" y="38883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11" name="Circle"/>
          <p:cNvSpPr/>
          <p:nvPr/>
        </p:nvSpPr>
        <p:spPr>
          <a:xfrm>
            <a:off x="7200900" y="44217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12" name="Circle"/>
          <p:cNvSpPr/>
          <p:nvPr/>
        </p:nvSpPr>
        <p:spPr>
          <a:xfrm>
            <a:off x="6591300" y="27453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715" name="Group"/>
          <p:cNvGrpSpPr/>
          <p:nvPr/>
        </p:nvGrpSpPr>
        <p:grpSpPr>
          <a:xfrm>
            <a:off x="1293870" y="1826634"/>
            <a:ext cx="6442754" cy="4531703"/>
            <a:chOff x="0" y="0"/>
            <a:chExt cx="6442753" cy="4531701"/>
          </a:xfrm>
        </p:grpSpPr>
        <p:sp>
          <p:nvSpPr>
            <p:cNvPr id="713" name="Line"/>
            <p:cNvSpPr/>
            <p:nvPr/>
          </p:nvSpPr>
          <p:spPr>
            <a:xfrm>
              <a:off x="0" y="4523364"/>
              <a:ext cx="6442754" cy="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714" name="Line"/>
            <p:cNvSpPr/>
            <p:nvPr/>
          </p:nvSpPr>
          <p:spPr>
            <a:xfrm flipV="1">
              <a:off x="26929" y="-1"/>
              <a:ext cx="1" cy="4531703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</p:grpSp>
      <p:sp>
        <p:nvSpPr>
          <p:cNvPr id="716" name="Feature 1"/>
          <p:cNvSpPr txBox="1"/>
          <p:nvPr/>
        </p:nvSpPr>
        <p:spPr>
          <a:xfrm>
            <a:off x="3884669" y="6379833"/>
            <a:ext cx="1261156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DFDFD"/>
                </a:solidFill>
              </a:defRPr>
            </a:lvl1pPr>
          </a:lstStyle>
          <a:p>
            <a:pPr/>
            <a:r>
              <a:t>Feature 1</a:t>
            </a:r>
          </a:p>
        </p:txBody>
      </p:sp>
      <p:sp>
        <p:nvSpPr>
          <p:cNvPr id="717" name="Feature 2"/>
          <p:cNvSpPr txBox="1"/>
          <p:nvPr/>
        </p:nvSpPr>
        <p:spPr>
          <a:xfrm rot="16200000">
            <a:off x="414723" y="3900715"/>
            <a:ext cx="1261155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DFDFD"/>
                </a:solidFill>
              </a:defRPr>
            </a:lvl1pPr>
          </a:lstStyle>
          <a:p>
            <a:pPr/>
            <a:r>
              <a:t>Feature 2</a:t>
            </a:r>
          </a:p>
        </p:txBody>
      </p:sp>
      <p:sp>
        <p:nvSpPr>
          <p:cNvPr id="718" name="Circle"/>
          <p:cNvSpPr/>
          <p:nvPr/>
        </p:nvSpPr>
        <p:spPr>
          <a:xfrm>
            <a:off x="4702602" y="4650333"/>
            <a:ext cx="228601" cy="228601"/>
          </a:xfrm>
          <a:prstGeom prst="ellipse">
            <a:avLst/>
          </a:prstGeom>
          <a:solidFill>
            <a:srgbClr val="00B8FF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19" name="Circle"/>
          <p:cNvSpPr/>
          <p:nvPr/>
        </p:nvSpPr>
        <p:spPr>
          <a:xfrm>
            <a:off x="3314700" y="5463133"/>
            <a:ext cx="228600" cy="228601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720" name="Line" descr="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96980" y="1752175"/>
            <a:ext cx="2239302" cy="4170305"/>
          </a:xfrm>
          <a:prstGeom prst="rect">
            <a:avLst/>
          </a:prstGeom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23" name="In classification…"/>
          <p:cNvSpPr txBox="1"/>
          <p:nvPr>
            <p:ph type="title"/>
          </p:nvPr>
        </p:nvSpPr>
        <p:spPr>
          <a:xfrm>
            <a:off x="457200" y="90487"/>
            <a:ext cx="8228013" cy="1509714"/>
          </a:xfrm>
          <a:prstGeom prst="rect">
            <a:avLst/>
          </a:prstGeom>
        </p:spPr>
        <p:txBody>
          <a:bodyPr lIns="50800" tIns="50800" rIns="50800" bIns="50800">
            <a:normAutofit fontScale="100000" lnSpcReduction="0"/>
          </a:bodyPr>
          <a:lstStyle>
            <a:lvl1pPr indent="38100"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 classification…</a:t>
            </a:r>
          </a:p>
        </p:txBody>
      </p:sp>
      <p:sp>
        <p:nvSpPr>
          <p:cNvPr id="724" name="The complexity of a model is the flexibility of the decision boundary (could be a polynomial or something else)"/>
          <p:cNvSpPr txBox="1"/>
          <p:nvPr>
            <p:ph type="body" sz="half" idx="1"/>
          </p:nvPr>
        </p:nvSpPr>
        <p:spPr>
          <a:xfrm>
            <a:off x="457993" y="1547690"/>
            <a:ext cx="8228014" cy="1736942"/>
          </a:xfrm>
          <a:prstGeom prst="rect">
            <a:avLst/>
          </a:prstGeom>
        </p:spPr>
        <p:txBody>
          <a:bodyPr lIns="50800" tIns="50800" rIns="50800" bIns="50800">
            <a:normAutofit fontScale="100000" lnSpcReduction="0"/>
          </a:bodyPr>
          <a:lstStyle/>
          <a:p>
            <a:pPr marL="308609" indent="-277749" algn="l" defTabSz="740663">
              <a:spcBef>
                <a:spcPts val="600"/>
              </a:spcBef>
              <a:buSzPct val="100000"/>
              <a:buChar char="•"/>
              <a:defRPr sz="2592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  <a:p>
            <a:pPr marL="308609" indent="-277749" algn="l" defTabSz="740663">
              <a:spcBef>
                <a:spcPts val="600"/>
              </a:spcBef>
              <a:buSzPct val="100000"/>
              <a:buChar char="•"/>
              <a:defRPr sz="2592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complexity of a model is the flexibility of the decision boundary (could be a polynomial or something else)</a:t>
            </a:r>
          </a:p>
        </p:txBody>
      </p:sp>
      <p:sp>
        <p:nvSpPr>
          <p:cNvPr id="725" name="Line"/>
          <p:cNvSpPr/>
          <p:nvPr/>
        </p:nvSpPr>
        <p:spPr>
          <a:xfrm flipV="1">
            <a:off x="1174232" y="4460281"/>
            <a:ext cx="971788" cy="1211732"/>
          </a:xfrm>
          <a:prstGeom prst="line">
            <a:avLst/>
          </a:prstGeom>
          <a:ln w="63500">
            <a:solidFill>
              <a:srgbClr val="FFEA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33" name="Connection Line"/>
          <p:cNvSpPr/>
          <p:nvPr/>
        </p:nvSpPr>
        <p:spPr>
          <a:xfrm>
            <a:off x="2888962" y="4574724"/>
            <a:ext cx="789710" cy="988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099" h="21105" fill="norm" stroke="1" extrusionOk="0">
                <a:moveTo>
                  <a:pt x="5011" y="21105"/>
                </a:moveTo>
                <a:cubicBezTo>
                  <a:pt x="-4501" y="6531"/>
                  <a:pt x="-472" y="-495"/>
                  <a:pt x="17099" y="27"/>
                </a:cubicBezTo>
              </a:path>
            </a:pathLst>
          </a:custGeom>
          <a:ln w="63500">
            <a:solidFill>
              <a:srgbClr val="FFEA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/>
          <a:lstStyle/>
          <a:p>
            <a:pPr/>
          </a:p>
        </p:txBody>
      </p:sp>
      <p:sp>
        <p:nvSpPr>
          <p:cNvPr id="727" name="Line"/>
          <p:cNvSpPr/>
          <p:nvPr/>
        </p:nvSpPr>
        <p:spPr>
          <a:xfrm>
            <a:off x="4412358" y="4465709"/>
            <a:ext cx="1018611" cy="11992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32" h="21600" fill="norm" stroke="1" extrusionOk="0">
                <a:moveTo>
                  <a:pt x="5232" y="21600"/>
                </a:moveTo>
                <a:cubicBezTo>
                  <a:pt x="563" y="21561"/>
                  <a:pt x="-1749" y="16002"/>
                  <a:pt x="1551" y="12749"/>
                </a:cubicBezTo>
                <a:cubicBezTo>
                  <a:pt x="5112" y="9238"/>
                  <a:pt x="10865" y="13091"/>
                  <a:pt x="15083" y="11051"/>
                </a:cubicBezTo>
                <a:cubicBezTo>
                  <a:pt x="19664" y="8836"/>
                  <a:pt x="19851" y="2473"/>
                  <a:pt x="15408" y="0"/>
                </a:cubicBezTo>
              </a:path>
            </a:pathLst>
          </a:custGeom>
          <a:ln w="63500">
            <a:solidFill>
              <a:srgbClr val="FFEA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28" name="§"/>
          <p:cNvSpPr/>
          <p:nvPr/>
        </p:nvSpPr>
        <p:spPr>
          <a:xfrm>
            <a:off x="6883798" y="4400494"/>
            <a:ext cx="1011321" cy="1327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844" y="21600"/>
                </a:moveTo>
                <a:lnTo>
                  <a:pt x="0" y="19188"/>
                </a:lnTo>
                <a:lnTo>
                  <a:pt x="3443" y="17037"/>
                </a:lnTo>
                <a:lnTo>
                  <a:pt x="6531" y="17058"/>
                </a:lnTo>
                <a:lnTo>
                  <a:pt x="9687" y="14521"/>
                </a:lnTo>
                <a:lnTo>
                  <a:pt x="7080" y="12167"/>
                </a:lnTo>
                <a:lnTo>
                  <a:pt x="3555" y="12158"/>
                </a:lnTo>
                <a:lnTo>
                  <a:pt x="2725" y="9935"/>
                </a:lnTo>
                <a:lnTo>
                  <a:pt x="5974" y="8921"/>
                </a:lnTo>
                <a:lnTo>
                  <a:pt x="10726" y="9056"/>
                </a:lnTo>
                <a:lnTo>
                  <a:pt x="14496" y="10504"/>
                </a:lnTo>
                <a:lnTo>
                  <a:pt x="15856" y="13535"/>
                </a:lnTo>
                <a:lnTo>
                  <a:pt x="21600" y="13131"/>
                </a:lnTo>
                <a:lnTo>
                  <a:pt x="20560" y="9330"/>
                </a:lnTo>
                <a:lnTo>
                  <a:pt x="16489" y="6177"/>
                </a:lnTo>
                <a:lnTo>
                  <a:pt x="9253" y="4444"/>
                </a:lnTo>
                <a:lnTo>
                  <a:pt x="7523" y="2769"/>
                </a:lnTo>
                <a:lnTo>
                  <a:pt x="8808" y="0"/>
                </a:lnTo>
              </a:path>
            </a:pathLst>
          </a:custGeom>
          <a:ln w="63500">
            <a:solidFill>
              <a:srgbClr val="FFEA00"/>
            </a:solidFill>
            <a:beve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defTabSz="457200"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§</a:t>
            </a:r>
          </a:p>
        </p:txBody>
      </p:sp>
      <p:sp>
        <p:nvSpPr>
          <p:cNvPr id="729" name="stiff"/>
          <p:cNvSpPr txBox="1"/>
          <p:nvPr/>
        </p:nvSpPr>
        <p:spPr>
          <a:xfrm>
            <a:off x="1414182" y="3939055"/>
            <a:ext cx="491888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stiff</a:t>
            </a:r>
          </a:p>
        </p:txBody>
      </p:sp>
      <p:sp>
        <p:nvSpPr>
          <p:cNvPr id="730" name="very elastic"/>
          <p:cNvSpPr txBox="1"/>
          <p:nvPr/>
        </p:nvSpPr>
        <p:spPr>
          <a:xfrm>
            <a:off x="6791845" y="3847633"/>
            <a:ext cx="1202691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very elastic</a:t>
            </a:r>
          </a:p>
        </p:txBody>
      </p:sp>
      <p:sp>
        <p:nvSpPr>
          <p:cNvPr id="731" name="increasing complexity"/>
          <p:cNvSpPr txBox="1"/>
          <p:nvPr/>
        </p:nvSpPr>
        <p:spPr>
          <a:xfrm>
            <a:off x="3789138" y="6130829"/>
            <a:ext cx="2265026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/>
            <a:r>
              <a:t>increasing complexity</a:t>
            </a:r>
          </a:p>
        </p:txBody>
      </p:sp>
      <p:sp>
        <p:nvSpPr>
          <p:cNvPr id="732" name="Arrow"/>
          <p:cNvSpPr/>
          <p:nvPr/>
        </p:nvSpPr>
        <p:spPr>
          <a:xfrm>
            <a:off x="3597443" y="6321167"/>
            <a:ext cx="3365289" cy="483116"/>
          </a:xfrm>
          <a:prstGeom prst="rightArrow">
            <a:avLst>
              <a:gd name="adj1" fmla="val 32000"/>
              <a:gd name="adj2" fmla="val 168242"/>
            </a:avLst>
          </a:prstGeom>
          <a:solidFill>
            <a:srgbClr val="FFEC00"/>
          </a:solidFill>
          <a:ln w="25400">
            <a:solidFill>
              <a:srgbClr val="FFE600"/>
            </a:solidFill>
            <a:bevel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36" name="Arrow"/>
          <p:cNvSpPr/>
          <p:nvPr/>
        </p:nvSpPr>
        <p:spPr>
          <a:xfrm>
            <a:off x="266700" y="4957831"/>
            <a:ext cx="8458200" cy="1371601"/>
          </a:xfrm>
          <a:prstGeom prst="rightArrow">
            <a:avLst>
              <a:gd name="adj1" fmla="val 50000"/>
              <a:gd name="adj2" fmla="val 49990"/>
            </a:avLst>
          </a:prstGeom>
          <a:solidFill>
            <a:srgbClr val="ADADEB"/>
          </a:solidFill>
          <a:ln>
            <a:solidFill>
              <a:schemeClr val="accent3">
                <a:lumOff val="44000"/>
              </a:schemeClr>
            </a:solidFill>
          </a:ln>
        </p:spPr>
        <p:txBody>
          <a:bodyPr lIns="45719" rIns="45719"/>
          <a:lstStyle/>
          <a:p>
            <a:pPr>
              <a:defRPr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73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86500" y="1681231"/>
            <a:ext cx="2743200" cy="2579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73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300" y="1681231"/>
            <a:ext cx="2765425" cy="2609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739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197225" y="1681231"/>
            <a:ext cx="2771775" cy="2595563"/>
          </a:xfrm>
          <a:prstGeom prst="rect">
            <a:avLst/>
          </a:prstGeom>
          <a:ln w="12700">
            <a:miter lim="400000"/>
          </a:ln>
        </p:spPr>
      </p:pic>
      <p:sp>
        <p:nvSpPr>
          <p:cNvPr id="740" name="Increasing model complexity"/>
          <p:cNvSpPr txBox="1"/>
          <p:nvPr/>
        </p:nvSpPr>
        <p:spPr>
          <a:xfrm>
            <a:off x="1792287" y="5351531"/>
            <a:ext cx="5179815" cy="456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indent="39687">
              <a:defRPr sz="3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 sz="1200">
                <a:solidFill>
                  <a:schemeClr val="accent3">
                    <a:lumOff val="44000"/>
                  </a:schemeClr>
                </a:solidFill>
              </a:defRPr>
            </a:pPr>
            <a:r>
              <a:rPr sz="3200">
                <a:solidFill>
                  <a:srgbClr val="000000"/>
                </a:solidFill>
              </a:rPr>
              <a:t>Increasing model complexity</a:t>
            </a:r>
          </a:p>
        </p:txBody>
      </p:sp>
      <p:sp>
        <p:nvSpPr>
          <p:cNvPr id="741" name="k = 100"/>
          <p:cNvSpPr txBox="1"/>
          <p:nvPr/>
        </p:nvSpPr>
        <p:spPr>
          <a:xfrm>
            <a:off x="1060450" y="4495800"/>
            <a:ext cx="808621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indent="39687">
              <a:defRPr sz="1800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 sz="1200"/>
            </a:pPr>
            <a:r>
              <a:rPr sz="1800"/>
              <a:t>k = 100</a:t>
            </a:r>
          </a:p>
        </p:txBody>
      </p:sp>
      <p:sp>
        <p:nvSpPr>
          <p:cNvPr id="742" name="k = 1"/>
          <p:cNvSpPr txBox="1"/>
          <p:nvPr/>
        </p:nvSpPr>
        <p:spPr>
          <a:xfrm>
            <a:off x="7350125" y="4495800"/>
            <a:ext cx="554348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indent="39687">
              <a:defRPr sz="1800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 sz="1200"/>
            </a:pPr>
            <a:r>
              <a:rPr sz="1800"/>
              <a:t>k = 1</a:t>
            </a:r>
          </a:p>
        </p:txBody>
      </p:sp>
      <p:sp>
        <p:nvSpPr>
          <p:cNvPr id="743" name="k = 10"/>
          <p:cNvSpPr txBox="1"/>
          <p:nvPr/>
        </p:nvSpPr>
        <p:spPr>
          <a:xfrm>
            <a:off x="4211637" y="4495800"/>
            <a:ext cx="681485" cy="25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indent="39687">
              <a:defRPr sz="1800">
                <a:solidFill>
                  <a:schemeClr val="accent3">
                    <a:lumOff val="44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>
              <a:defRPr sz="1200"/>
            </a:pPr>
            <a:r>
              <a:rPr sz="1800"/>
              <a:t>k = 10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748" name="Group"/>
          <p:cNvGrpSpPr/>
          <p:nvPr/>
        </p:nvGrpSpPr>
        <p:grpSpPr>
          <a:xfrm>
            <a:off x="-5178" y="171995"/>
            <a:ext cx="9154356" cy="6514010"/>
            <a:chOff x="0" y="0"/>
            <a:chExt cx="9154355" cy="6514009"/>
          </a:xfrm>
        </p:grpSpPr>
        <p:pic>
          <p:nvPicPr>
            <p:cNvPr id="746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9154356" cy="65140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47" name="Rectangle"/>
            <p:cNvSpPr/>
            <p:nvPr/>
          </p:nvSpPr>
          <p:spPr>
            <a:xfrm>
              <a:off x="916074" y="5708853"/>
              <a:ext cx="1853420" cy="332741"/>
            </a:xfrm>
            <a:prstGeom prst="rect">
              <a:avLst/>
            </a:prstGeom>
            <a:solidFill>
              <a:schemeClr val="accent3">
                <a:lumOff val="44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749" name="Line"/>
          <p:cNvSpPr/>
          <p:nvPr/>
        </p:nvSpPr>
        <p:spPr>
          <a:xfrm>
            <a:off x="5901389" y="752151"/>
            <a:ext cx="743637" cy="423875"/>
          </a:xfrm>
          <a:prstGeom prst="line">
            <a:avLst/>
          </a:prstGeom>
          <a:ln w="88900">
            <a:solidFill>
              <a:srgbClr val="FFDF00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50" name="Line"/>
          <p:cNvSpPr/>
          <p:nvPr/>
        </p:nvSpPr>
        <p:spPr>
          <a:xfrm flipH="1">
            <a:off x="2559437" y="752151"/>
            <a:ext cx="854929" cy="424162"/>
          </a:xfrm>
          <a:prstGeom prst="line">
            <a:avLst/>
          </a:prstGeom>
          <a:ln w="88900">
            <a:solidFill>
              <a:srgbClr val="FFDF00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>
                <a:latin typeface="+mj-lt"/>
                <a:ea typeface="+mj-ea"/>
                <a:cs typeface="+mj-cs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53" name="How to determine model complexity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to determine model complexity?</a:t>
            </a:r>
          </a:p>
        </p:txBody>
      </p:sp>
      <p:sp>
        <p:nvSpPr>
          <p:cNvPr id="754" name="Depends on complexity of the separation between the classes…"/>
          <p:cNvSpPr txBox="1"/>
          <p:nvPr>
            <p:ph type="body" idx="1"/>
          </p:nvPr>
        </p:nvSpPr>
        <p:spPr>
          <a:xfrm>
            <a:off x="457200" y="1882491"/>
            <a:ext cx="8229600" cy="4975509"/>
          </a:xfrm>
          <a:prstGeom prst="rect">
            <a:avLst/>
          </a:prstGeom>
        </p:spPr>
        <p:txBody>
          <a:bodyPr/>
          <a:lstStyle/>
          <a:p>
            <a:pPr marL="381000" indent="-381000" algn="l">
              <a:buSzPct val="100000"/>
              <a:buChar char="•"/>
            </a:pPr>
            <a:r>
              <a:t>Depends on complexity of the separation between the classes</a:t>
            </a:r>
          </a:p>
          <a:p>
            <a:pPr marL="381000" indent="-381000" algn="l">
              <a:buSzPct val="100000"/>
              <a:buChar char="•"/>
            </a:pPr>
          </a:p>
          <a:p>
            <a:pPr marL="381000" indent="-381000" algn="l">
              <a:buSzPct val="100000"/>
              <a:buChar char="•"/>
            </a:pPr>
            <a:r>
              <a:t>Start with the simplest model (large k in kNN), and increase complexity (smaller k) or vice versa</a:t>
            </a:r>
          </a:p>
          <a:p>
            <a:pPr marL="381000" indent="-381000" algn="l">
              <a:buSzPct val="100000"/>
              <a:buChar char="•"/>
            </a:pPr>
          </a:p>
          <a:p>
            <a:pPr marL="381000" indent="-381000" algn="l">
              <a:buSzPct val="100000"/>
              <a:buChar char="•"/>
            </a:pPr>
            <a:r>
              <a:t>The simplest model is always preferred! Why?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57" name="WEKA book:…"/>
          <p:cNvSpPr txBox="1"/>
          <p:nvPr>
            <p:ph type="body" idx="1"/>
          </p:nvPr>
        </p:nvSpPr>
        <p:spPr>
          <a:xfrm>
            <a:off x="375919" y="2043985"/>
            <a:ext cx="8392162" cy="3921285"/>
          </a:xfrm>
          <a:prstGeom prst="rect">
            <a:avLst/>
          </a:prstGeom>
        </p:spPr>
        <p:txBody>
          <a:bodyPr/>
          <a:lstStyle/>
          <a:p>
            <a:pPr marL="0" indent="0" algn="l"/>
            <a:r>
              <a:t>WEKA book: </a:t>
            </a:r>
            <a:br/>
          </a:p>
          <a:p>
            <a:pPr algn="l">
              <a:defRPr sz="2800"/>
            </a:pPr>
            <a:r>
              <a:t>Chapter 4, Section 4.7 Instance-based learning</a:t>
            </a:r>
          </a:p>
          <a:p>
            <a:pPr marL="0" indent="0" algn="l">
              <a:defRPr sz="2800"/>
            </a:pPr>
            <a:r>
              <a:t>Chapter 5, Intro + Sections 5.1 - 5.4</a:t>
            </a:r>
            <a:br/>
            <a:r>
              <a:t>(training &amp; testing, cross validation)</a:t>
            </a:r>
          </a:p>
          <a:p>
            <a:pPr algn="l">
              <a:defRPr sz="2800"/>
            </a:pPr>
            <a:r>
              <a:t>Chapter 6, Intro + Sections 6.1 and 6.5</a:t>
            </a:r>
          </a:p>
          <a:p>
            <a:pPr algn="l">
              <a:defRPr sz="2800"/>
            </a:pPr>
            <a:r>
              <a:t>(decision trees and instance based learning)</a:t>
            </a:r>
          </a:p>
          <a:p>
            <a:pPr algn="l">
              <a:defRPr sz="2800"/>
            </a:pPr>
            <a:r>
              <a:t> </a:t>
            </a:r>
          </a:p>
          <a:p>
            <a:pPr algn="l">
              <a:defRPr sz="2800"/>
            </a:pPr>
          </a:p>
        </p:txBody>
      </p:sp>
      <p:sp>
        <p:nvSpPr>
          <p:cNvPr id="758" name="Required Read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Required Reading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8420374" y="6409054"/>
            <a:ext cx="248690" cy="358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3" name="Evaluation (“testing”) on test set"/>
          <p:cNvSpPr txBox="1"/>
          <p:nvPr>
            <p:ph type="body" sz="quarter" idx="1"/>
          </p:nvPr>
        </p:nvSpPr>
        <p:spPr>
          <a:xfrm>
            <a:off x="457200" y="3090763"/>
            <a:ext cx="8229600" cy="676474"/>
          </a:xfrm>
          <a:prstGeom prst="rect">
            <a:avLst/>
          </a:prstGeom>
        </p:spPr>
        <p:txBody>
          <a:bodyPr/>
          <a:lstStyle/>
          <a:p>
            <a:pPr/>
            <a:r>
              <a:t>Evaluation (“testing”) on test set</a:t>
            </a:r>
          </a:p>
        </p:txBody>
      </p:sp>
      <p:sp>
        <p:nvSpPr>
          <p:cNvPr id="94" name="Skills Class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Skills Class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lide Number"/>
          <p:cNvSpPr txBox="1"/>
          <p:nvPr>
            <p:ph type="sldNum" sz="quarter" idx="2"/>
          </p:nvPr>
        </p:nvSpPr>
        <p:spPr>
          <a:xfrm>
            <a:off x="8420374" y="6409054"/>
            <a:ext cx="248690" cy="358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18" name="Group"/>
          <p:cNvGrpSpPr/>
          <p:nvPr/>
        </p:nvGrpSpPr>
        <p:grpSpPr>
          <a:xfrm>
            <a:off x="1752600" y="1843633"/>
            <a:ext cx="5638800" cy="3886201"/>
            <a:chOff x="0" y="0"/>
            <a:chExt cx="5638800" cy="3886200"/>
          </a:xfrm>
        </p:grpSpPr>
        <p:sp>
          <p:nvSpPr>
            <p:cNvPr id="97" name="Circle"/>
            <p:cNvSpPr/>
            <p:nvPr/>
          </p:nvSpPr>
          <p:spPr>
            <a:xfrm>
              <a:off x="838200" y="13716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98" name="Circle"/>
            <p:cNvSpPr/>
            <p:nvPr/>
          </p:nvSpPr>
          <p:spPr>
            <a:xfrm>
              <a:off x="685800" y="1524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99" name="Circle"/>
            <p:cNvSpPr/>
            <p:nvPr/>
          </p:nvSpPr>
          <p:spPr>
            <a:xfrm>
              <a:off x="1600200" y="3048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0" name="Circle"/>
            <p:cNvSpPr/>
            <p:nvPr/>
          </p:nvSpPr>
          <p:spPr>
            <a:xfrm>
              <a:off x="2667000" y="1524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1" name="Circle"/>
            <p:cNvSpPr/>
            <p:nvPr/>
          </p:nvSpPr>
          <p:spPr>
            <a:xfrm>
              <a:off x="0" y="19050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2" name="Circle"/>
            <p:cNvSpPr/>
            <p:nvPr/>
          </p:nvSpPr>
          <p:spPr>
            <a:xfrm>
              <a:off x="1828800" y="25908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3" name="Circle"/>
            <p:cNvSpPr/>
            <p:nvPr/>
          </p:nvSpPr>
          <p:spPr>
            <a:xfrm>
              <a:off x="762000" y="36576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4" name="Circle"/>
            <p:cNvSpPr/>
            <p:nvPr/>
          </p:nvSpPr>
          <p:spPr>
            <a:xfrm>
              <a:off x="2057400" y="1143000"/>
              <a:ext cx="228600" cy="228600"/>
            </a:xfrm>
            <a:prstGeom prst="ellipse">
              <a:avLst/>
            </a:prstGeom>
            <a:solidFill>
              <a:srgbClr val="00B8FF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5" name="Circle"/>
            <p:cNvSpPr/>
            <p:nvPr/>
          </p:nvSpPr>
          <p:spPr>
            <a:xfrm>
              <a:off x="3810000" y="7620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6" name="Circle"/>
            <p:cNvSpPr/>
            <p:nvPr/>
          </p:nvSpPr>
          <p:spPr>
            <a:xfrm>
              <a:off x="3276600" y="10668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7" name="Circle"/>
            <p:cNvSpPr/>
            <p:nvPr/>
          </p:nvSpPr>
          <p:spPr>
            <a:xfrm>
              <a:off x="3657600" y="23622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8" name="Circle"/>
            <p:cNvSpPr/>
            <p:nvPr/>
          </p:nvSpPr>
          <p:spPr>
            <a:xfrm>
              <a:off x="4038600" y="32766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09" name="Circle"/>
            <p:cNvSpPr/>
            <p:nvPr/>
          </p:nvSpPr>
          <p:spPr>
            <a:xfrm>
              <a:off x="3505200" y="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10" name="Circle"/>
            <p:cNvSpPr/>
            <p:nvPr/>
          </p:nvSpPr>
          <p:spPr>
            <a:xfrm>
              <a:off x="4572000" y="15240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11" name="Circle"/>
            <p:cNvSpPr/>
            <p:nvPr/>
          </p:nvSpPr>
          <p:spPr>
            <a:xfrm>
              <a:off x="2438400" y="18288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12" name="Circle"/>
            <p:cNvSpPr/>
            <p:nvPr/>
          </p:nvSpPr>
          <p:spPr>
            <a:xfrm>
              <a:off x="3048000" y="762000"/>
              <a:ext cx="228600" cy="228600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13" name="Circle"/>
            <p:cNvSpPr/>
            <p:nvPr/>
          </p:nvSpPr>
          <p:spPr>
            <a:xfrm>
              <a:off x="1447800" y="1981200"/>
              <a:ext cx="228600" cy="228600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14" name="Circle"/>
            <p:cNvSpPr/>
            <p:nvPr/>
          </p:nvSpPr>
          <p:spPr>
            <a:xfrm>
              <a:off x="3429000" y="2057400"/>
              <a:ext cx="228600" cy="228600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15" name="Circle"/>
            <p:cNvSpPr/>
            <p:nvPr/>
          </p:nvSpPr>
          <p:spPr>
            <a:xfrm>
              <a:off x="2362200" y="3124200"/>
              <a:ext cx="228600" cy="228600"/>
            </a:xfrm>
            <a:prstGeom prst="ellipse">
              <a:avLst/>
            </a:prstGeom>
            <a:solidFill>
              <a:srgbClr val="CCCCCC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16" name="Circle"/>
            <p:cNvSpPr/>
            <p:nvPr/>
          </p:nvSpPr>
          <p:spPr>
            <a:xfrm>
              <a:off x="5410200" y="23622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17" name="Circle"/>
            <p:cNvSpPr/>
            <p:nvPr/>
          </p:nvSpPr>
          <p:spPr>
            <a:xfrm>
              <a:off x="4800600" y="685800"/>
              <a:ext cx="228600" cy="228600"/>
            </a:xfrm>
            <a:prstGeom prst="ellipse">
              <a:avLst/>
            </a:prstGeom>
            <a:solidFill>
              <a:srgbClr val="FF0000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chemeClr val="accent3">
                      <a:lumOff val="44000"/>
                    </a:schemeClr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grpSp>
        <p:nvGrpSpPr>
          <p:cNvPr id="121" name="Group"/>
          <p:cNvGrpSpPr/>
          <p:nvPr/>
        </p:nvGrpSpPr>
        <p:grpSpPr>
          <a:xfrm>
            <a:off x="1255770" y="1610734"/>
            <a:ext cx="6442754" cy="4531703"/>
            <a:chOff x="0" y="0"/>
            <a:chExt cx="6442753" cy="4531701"/>
          </a:xfrm>
        </p:grpSpPr>
        <p:sp>
          <p:nvSpPr>
            <p:cNvPr id="119" name="Line"/>
            <p:cNvSpPr/>
            <p:nvPr/>
          </p:nvSpPr>
          <p:spPr>
            <a:xfrm>
              <a:off x="0" y="4523364"/>
              <a:ext cx="6442754" cy="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  <p:sp>
          <p:nvSpPr>
            <p:cNvPr id="120" name="Line"/>
            <p:cNvSpPr/>
            <p:nvPr/>
          </p:nvSpPr>
          <p:spPr>
            <a:xfrm flipV="1">
              <a:off x="26929" y="-1"/>
              <a:ext cx="1" cy="4531703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bevel/>
              <a:tailEnd type="arrow" w="med" len="med"/>
            </a:ln>
            <a:effectLst>
              <a:outerShdw sx="100000" sy="100000" kx="0" ky="0" algn="b" rotWithShape="0" blurRad="38100" dist="20000" dir="5400000">
                <a:srgbClr val="000000">
                  <a:alpha val="38000"/>
                </a:srgbClr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457200">
                <a:defRPr>
                  <a:latin typeface="+mj-lt"/>
                  <a:ea typeface="+mj-ea"/>
                  <a:cs typeface="+mj-cs"/>
                  <a:sym typeface="Helvetica"/>
                </a:defRPr>
              </a:pPr>
            </a:p>
          </p:txBody>
        </p:sp>
      </p:grpSp>
      <p:sp>
        <p:nvSpPr>
          <p:cNvPr id="122" name="Feature 1"/>
          <p:cNvSpPr txBox="1"/>
          <p:nvPr/>
        </p:nvSpPr>
        <p:spPr>
          <a:xfrm>
            <a:off x="3846569" y="6163933"/>
            <a:ext cx="1261156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DFDFD"/>
                </a:solidFill>
              </a:defRPr>
            </a:lvl1pPr>
          </a:lstStyle>
          <a:p>
            <a:pPr/>
            <a:r>
              <a:t>Feature 1</a:t>
            </a:r>
          </a:p>
        </p:txBody>
      </p:sp>
      <p:sp>
        <p:nvSpPr>
          <p:cNvPr id="123" name="Feature 2"/>
          <p:cNvSpPr txBox="1"/>
          <p:nvPr/>
        </p:nvSpPr>
        <p:spPr>
          <a:xfrm rot="16200000">
            <a:off x="376623" y="3684815"/>
            <a:ext cx="1261155" cy="38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DFDFD"/>
                </a:solidFill>
              </a:defRPr>
            </a:lvl1pPr>
          </a:lstStyle>
          <a:p>
            <a:pPr/>
            <a:r>
              <a:t>Feature 2</a:t>
            </a:r>
          </a:p>
        </p:txBody>
      </p:sp>
      <p:sp>
        <p:nvSpPr>
          <p:cNvPr id="124" name="Evaluation:…"/>
          <p:cNvSpPr txBox="1"/>
          <p:nvPr>
            <p:ph type="title"/>
          </p:nvPr>
        </p:nvSpPr>
        <p:spPr>
          <a:xfrm>
            <a:off x="457200" y="132714"/>
            <a:ext cx="8229600" cy="150812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Evaluation: </a:t>
            </a:r>
          </a:p>
          <a:p>
            <a:pPr>
              <a:defRPr sz="2400"/>
            </a:pPr>
            <a:r>
              <a:t>how well does it estimate the class labels of the </a:t>
            </a:r>
          </a:p>
          <a:p>
            <a:pPr>
              <a:defRPr sz="2400"/>
            </a:pPr>
            <a:r>
              <a:t>GRAY (unlabeled) dots?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lide Number"/>
          <p:cNvSpPr txBox="1"/>
          <p:nvPr>
            <p:ph type="sldNum" sz="quarter" idx="2"/>
          </p:nvPr>
        </p:nvSpPr>
        <p:spPr>
          <a:xfrm>
            <a:off x="8420374" y="6409054"/>
            <a:ext cx="248690" cy="358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7" name="Determines how well a classifier can predict the labels of previously unseen instances on the basis of what it has seen before (in the training set).…"/>
          <p:cNvSpPr txBox="1"/>
          <p:nvPr>
            <p:ph type="body" idx="1"/>
          </p:nvPr>
        </p:nvSpPr>
        <p:spPr>
          <a:xfrm>
            <a:off x="457200" y="1690369"/>
            <a:ext cx="8229600" cy="4923792"/>
          </a:xfrm>
          <a:prstGeom prst="rect">
            <a:avLst/>
          </a:prstGeom>
        </p:spPr>
        <p:txBody>
          <a:bodyPr/>
          <a:lstStyle/>
          <a:p>
            <a:pPr marL="0" indent="0" algn="l"/>
            <a:r>
              <a:t>Determines how well a classifier can predict the labels of previously unseen instances on the basis of what it has seen before (in the training set).</a:t>
            </a:r>
          </a:p>
          <a:p>
            <a:pPr marL="0" indent="0" algn="l">
              <a:buClr>
                <a:srgbClr val="EDECEF"/>
              </a:buClr>
            </a:pPr>
          </a:p>
          <a:p>
            <a:pPr marL="0" indent="0" algn="l">
              <a:buClr>
                <a:srgbClr val="EDECEF"/>
              </a:buClr>
            </a:pPr>
          </a:p>
          <a:p>
            <a:pPr marL="0" indent="0" algn="l">
              <a:buClr>
                <a:srgbClr val="EDECEF"/>
              </a:buClr>
            </a:pPr>
            <a:r>
              <a:t>We ARE interested in prediction!</a:t>
            </a:r>
          </a:p>
        </p:txBody>
      </p:sp>
      <p:sp>
        <p:nvSpPr>
          <p:cNvPr id="128" name="Evaluation on Test S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Evaluation on Test 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xfrm>
            <a:off x="8420374" y="6409054"/>
            <a:ext cx="248690" cy="358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1" name="The selection of the test set (e.g., 10% of dataset) can affect the test results (positively or negatively) depending on the representativeness of the instances in the test set of the entire data set.…"/>
          <p:cNvSpPr txBox="1"/>
          <p:nvPr>
            <p:ph type="body" idx="1"/>
          </p:nvPr>
        </p:nvSpPr>
        <p:spPr>
          <a:xfrm>
            <a:off x="457200" y="1600200"/>
            <a:ext cx="8592305" cy="5257800"/>
          </a:xfrm>
          <a:prstGeom prst="rect">
            <a:avLst/>
          </a:prstGeom>
        </p:spPr>
        <p:txBody>
          <a:bodyPr/>
          <a:lstStyle/>
          <a:p>
            <a:pPr marL="0" indent="0" algn="l"/>
            <a:r>
              <a:t>The selection of the test set (e.g., 10% of dataset) can affect the test results (positively or negatively) depending on the representativeness of the instances in the test set of the entire data set.</a:t>
            </a:r>
          </a:p>
          <a:p>
            <a:pPr marL="0" indent="0" algn="l"/>
          </a:p>
          <a:p>
            <a:pPr marL="0" indent="0" algn="l"/>
            <a:r>
              <a:t>How to remove this selection bias?</a:t>
            </a:r>
          </a:p>
          <a:p>
            <a:pPr marL="0" indent="0" algn="l"/>
          </a:p>
          <a:p>
            <a:pPr marL="0" indent="0" algn="l"/>
            <a:r>
              <a:t>Cross validation</a:t>
            </a:r>
          </a:p>
        </p:txBody>
      </p:sp>
      <p:sp>
        <p:nvSpPr>
          <p:cNvPr id="132" name="Selection bias"/>
          <p:cNvSpPr txBox="1"/>
          <p:nvPr>
            <p:ph type="title"/>
          </p:nvPr>
        </p:nvSpPr>
        <p:spPr>
          <a:xfrm>
            <a:off x="457200" y="104774"/>
            <a:ext cx="8229600" cy="1508126"/>
          </a:xfrm>
          <a:prstGeom prst="rect">
            <a:avLst/>
          </a:prstGeom>
        </p:spPr>
        <p:txBody>
          <a:bodyPr/>
          <a:lstStyle/>
          <a:p>
            <a:pPr/>
            <a:r>
              <a:t>Selection bias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lide Number"/>
          <p:cNvSpPr txBox="1"/>
          <p:nvPr>
            <p:ph type="sldNum" sz="quarter" idx="2"/>
          </p:nvPr>
        </p:nvSpPr>
        <p:spPr>
          <a:xfrm>
            <a:off x="8420374" y="6409054"/>
            <a:ext cx="248690" cy="358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5" name="3-fold Cross Valid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3-fold Cross Validation</a:t>
            </a:r>
          </a:p>
        </p:txBody>
      </p:sp>
      <p:pic>
        <p:nvPicPr>
          <p:cNvPr id="13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48917"/>
            <a:ext cx="9144001" cy="3560166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General case: k-fold Cross Validation.  When k=N: Leaving-One-Out Cross Validation."/>
          <p:cNvSpPr txBox="1"/>
          <p:nvPr/>
        </p:nvSpPr>
        <p:spPr>
          <a:xfrm>
            <a:off x="1578342" y="5662887"/>
            <a:ext cx="5987317" cy="67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000">
                <a:solidFill>
                  <a:schemeClr val="accent3">
                    <a:lumOff val="44000"/>
                  </a:schemeClr>
                </a:solidFill>
              </a:defRPr>
            </a:pPr>
            <a:r>
              <a:t>General case: k-fold Cross Validation. </a:t>
            </a:r>
            <a:br/>
            <a:r>
              <a:t>When k=N: Leaving-One-Out Cross Validation.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Lucida Grande"/>
            <a:ea typeface="Lucida Grande"/>
            <a:cs typeface="Lucida Grande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Lucida Grande"/>
            <a:ea typeface="Lucida Grande"/>
            <a:cs typeface="Lucida Grande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Lucida Grande"/>
            <a:ea typeface="Lucida Grande"/>
            <a:cs typeface="Lucida Grande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Lucida Grande"/>
            <a:ea typeface="Lucida Grande"/>
            <a:cs typeface="Lucida Grande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